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 洸瑠" userId="999ea1b7fbd20546" providerId="LiveId" clId="{75F97244-A96D-43F4-9DDA-A4D20EF7A869}"/>
    <pc:docChg chg="custSel addSld modSld">
      <pc:chgData name="後藤 洸瑠" userId="999ea1b7fbd20546" providerId="LiveId" clId="{75F97244-A96D-43F4-9DDA-A4D20EF7A869}" dt="2022-03-29T05:22:54.043" v="707" actId="693"/>
      <pc:docMkLst>
        <pc:docMk/>
      </pc:docMkLst>
      <pc:sldChg chg="modSp mod">
        <pc:chgData name="後藤 洸瑠" userId="999ea1b7fbd20546" providerId="LiveId" clId="{75F97244-A96D-43F4-9DDA-A4D20EF7A869}" dt="2022-02-16T04:05:05.213" v="2" actId="1076"/>
        <pc:sldMkLst>
          <pc:docMk/>
          <pc:sldMk cId="2446805852" sldId="272"/>
        </pc:sldMkLst>
        <pc:spChg chg="mod">
          <ac:chgData name="後藤 洸瑠" userId="999ea1b7fbd20546" providerId="LiveId" clId="{75F97244-A96D-43F4-9DDA-A4D20EF7A869}" dt="2022-02-16T04:05:05.213" v="2" actId="1076"/>
          <ac:spMkLst>
            <pc:docMk/>
            <pc:sldMk cId="2446805852" sldId="272"/>
            <ac:spMk id="4" creationId="{CB029CF1-6D79-4039-804B-C0BBD2BA8D40}"/>
          </ac:spMkLst>
        </pc:spChg>
      </pc:sldChg>
      <pc:sldChg chg="addSp delSp modSp new mod">
        <pc:chgData name="後藤 洸瑠" userId="999ea1b7fbd20546" providerId="LiveId" clId="{75F97244-A96D-43F4-9DDA-A4D20EF7A869}" dt="2022-03-29T05:22:54.043" v="707" actId="693"/>
        <pc:sldMkLst>
          <pc:docMk/>
          <pc:sldMk cId="1403634151" sldId="273"/>
        </pc:sldMkLst>
        <pc:spChg chg="del">
          <ac:chgData name="後藤 洸瑠" userId="999ea1b7fbd20546" providerId="LiveId" clId="{75F97244-A96D-43F4-9DDA-A4D20EF7A869}" dt="2022-02-16T04:04:59.357" v="1" actId="478"/>
          <ac:spMkLst>
            <pc:docMk/>
            <pc:sldMk cId="1403634151" sldId="273"/>
            <ac:spMk id="2" creationId="{2F24B279-DE1B-4068-8CD5-D0BBA3047DF7}"/>
          </ac:spMkLst>
        </pc:spChg>
        <pc:spChg chg="add mod">
          <ac:chgData name="後藤 洸瑠" userId="999ea1b7fbd20546" providerId="LiveId" clId="{75F97244-A96D-43F4-9DDA-A4D20EF7A869}" dt="2022-03-29T05:22:54.043" v="707" actId="693"/>
          <ac:spMkLst>
            <pc:docMk/>
            <pc:sldMk cId="1403634151" sldId="273"/>
            <ac:spMk id="2" creationId="{52852EEC-D7D5-4CB4-B951-C37954181C36}"/>
          </ac:spMkLst>
        </pc:spChg>
        <pc:spChg chg="del">
          <ac:chgData name="後藤 洸瑠" userId="999ea1b7fbd20546" providerId="LiveId" clId="{75F97244-A96D-43F4-9DDA-A4D20EF7A869}" dt="2022-02-16T04:04:59.357" v="1" actId="478"/>
          <ac:spMkLst>
            <pc:docMk/>
            <pc:sldMk cId="1403634151" sldId="273"/>
            <ac:spMk id="3" creationId="{62C3BC5F-002C-4D4F-B8F2-7923B1F16731}"/>
          </ac:spMkLst>
        </pc:spChg>
        <pc:spChg chg="add del mod">
          <ac:chgData name="後藤 洸瑠" userId="999ea1b7fbd20546" providerId="LiveId" clId="{75F97244-A96D-43F4-9DDA-A4D20EF7A869}" dt="2022-03-29T03:31:48.391" v="19" actId="478"/>
          <ac:spMkLst>
            <pc:docMk/>
            <pc:sldMk cId="1403634151" sldId="273"/>
            <ac:spMk id="4" creationId="{A61CA8F8-880F-423A-B362-E099D63E7994}"/>
          </ac:spMkLst>
        </pc:spChg>
        <pc:spChg chg="add del mod">
          <ac:chgData name="後藤 洸瑠" userId="999ea1b7fbd20546" providerId="LiveId" clId="{75F97244-A96D-43F4-9DDA-A4D20EF7A869}" dt="2022-02-16T04:05:19.600" v="6"/>
          <ac:spMkLst>
            <pc:docMk/>
            <pc:sldMk cId="1403634151" sldId="273"/>
            <ac:spMk id="5" creationId="{8C1133AC-0E86-4103-B42C-9C3A69CAA3AC}"/>
          </ac:spMkLst>
        </pc:spChg>
        <pc:spChg chg="add mod">
          <ac:chgData name="後藤 洸瑠" userId="999ea1b7fbd20546" providerId="LiveId" clId="{75F97244-A96D-43F4-9DDA-A4D20EF7A869}" dt="2022-03-29T05:22:06.024" v="701" actId="947"/>
          <ac:spMkLst>
            <pc:docMk/>
            <pc:sldMk cId="1403634151" sldId="273"/>
            <ac:spMk id="6" creationId="{80E30CCC-6A7C-4026-9476-98945B2A4A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117A51-DCFB-41F3-B72E-904A7F0EC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B79916-36D2-4E05-871A-4F7FBE28D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67A0C7-27A8-499C-92F7-9A0B379A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1E9BE-2053-4305-B507-B642DFE2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47565A-972B-48D9-B5B6-5563C56B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2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C8FD0-AA64-48EF-BDBC-4AF582EB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AD9E09-4124-4169-9499-D5275571B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7D6759-4EC4-4692-A5F2-740DA346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7EEDD7-8EE6-4683-A9E5-1EF62444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8E332-E856-4B30-9061-DA0D2006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45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BC44B8-6D09-471F-B916-AF1BB377F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512DE1-3752-43FE-BB25-35BA5D30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97A82-27EE-4E65-8FD9-2798D5D7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AFF3D7-F831-4876-AF49-E9F6DD50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33B348-77C5-401D-A95A-6F2EE399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79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94B5A-3E27-4F16-9D8E-CFCE58E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E8173-7505-46E9-9CBB-013670AF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BFE97C-9967-49E3-A96B-099C91D6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FBEB8-D5C9-42A5-B934-E4596134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A66329-3A31-425D-96C1-8F57231B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D089F7-DACB-4433-A77B-E1772ED1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C765C6-CD3B-4AB2-8492-D7D090B0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D88318-DDD4-4399-9FAD-E6F7BBEE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AD7A5-5564-44B2-8A94-3323E34F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2251B4-0C17-49D4-9716-BE66378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66C38-847B-47DA-9B06-AB0728CD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250CE2-FD72-4AD1-A78D-2384EEA29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465700-5671-42FF-AB7F-D26D66A46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6E66D7-B10F-48C2-802F-30D496B0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F88A8F-6506-4EF3-BACE-1A22F717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05776A-E2A4-42D7-8472-0636362F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9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244EC-CCD1-4766-9122-1692674D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A56D11-6F5F-4B71-953E-AEEC1A31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5796A9-7DA5-4579-9FAD-5BB14A5F2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524A20-3B5B-44C6-8C3C-579BA6871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6A5963-E01A-4D30-AD0E-B8093549B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C95E7B-0E08-4773-BCB5-7E1D6D06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1ADB9B-FB01-4685-99C0-66C0DA3B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3D5675-9493-4D57-9A74-2B7F5A66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0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707B-326B-499B-92C3-F7D108F1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EFE7ED-7689-449B-A834-746AB35F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4BDDFB-BBA3-4ACF-9306-F438D527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5AB829-A667-4BA4-8ACD-A0367FC4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3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FA755B-1C9A-4968-BC2F-E9BA8345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C2F14E-FE20-4D46-9150-E2FDAA95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9F9758-B473-45E3-ADB8-EF33E1AC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218A2-63AA-4CAA-98EC-A5A0486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BD67BD-0222-4CCF-B439-C05D7D0C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A45B4E-AD0D-4FA9-AB42-0AA14D14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B4BB6A-C271-4B2A-A660-8C7C91EC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65B199-BCBE-457D-B690-6843BE49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718287-D449-48B3-88F9-EE27823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32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38815-43CC-46C2-BF6C-2F82311C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42C68C-499D-4969-B296-99D4107E3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6E0D8B-B282-4838-AAE4-DC526638C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C97649-1512-429C-A165-DA42B829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5B9992-59D4-429D-90FB-37C8BDC6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7ABAF4-673B-4C0F-9ACF-8BCE1DEC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8F8F7B-12EA-4397-9E9A-AEA07AA4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DF6EAD-6846-478E-8A24-A08AE6E64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D17E4A-BE30-4D95-B792-84E41C7F3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317B-219E-4DEB-8F66-4A1838531883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597A8-40FC-4446-867E-2E7EAB0D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CF1C4C-EB72-48E5-ACF4-75616541A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0A2-961C-4722-B20D-1934A63CB3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8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unichi-sekkei.co.jp/works/%E3%83%88%E3%83%A8%E3%82%BF%E3%83%A2%E3%83%93%E3%83%AA%E3%83%86%E3%82%A3%E6%9D%B1%E4%BA%AC%E3%80%80%E7%B7%B4%E9%A6%AC%E5%8C%97%E7%94%BA%E5%BA%97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yota.j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7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30AF0-F3E0-4DBC-922F-08C9EE5F6918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267ED4-D197-4D26-91CA-170128DBF5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479" y="1215505"/>
            <a:ext cx="6067576" cy="38676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8E21E-89E3-4C97-8DD9-71E9E5E1CEC4}"/>
              </a:ext>
            </a:extLst>
          </p:cNvPr>
          <p:cNvSpPr txBox="1"/>
          <p:nvPr/>
        </p:nvSpPr>
        <p:spPr>
          <a:xfrm>
            <a:off x="325369" y="2118272"/>
            <a:ext cx="531427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000" b="1" dirty="0"/>
              <a:t>・</a:t>
            </a:r>
            <a:r>
              <a:rPr kumimoji="1" lang="en-US" altLang="ja-JP" sz="2000" b="1" dirty="0"/>
              <a:t>TOYOTA</a:t>
            </a:r>
          </a:p>
          <a:p>
            <a:endParaRPr kumimoji="1" lang="en-US" altLang="ja-JP" sz="2000" b="1" dirty="0"/>
          </a:p>
          <a:p>
            <a:r>
              <a:rPr lang="ja-JP" altLang="en-US" dirty="0"/>
              <a:t>　→</a:t>
            </a:r>
            <a:r>
              <a:rPr lang="ja-JP" altLang="en-US" sz="2000" dirty="0"/>
              <a:t>自社の製品の紹介としてサイトを</a:t>
            </a:r>
            <a:endParaRPr lang="en-US" altLang="ja-JP" sz="2000" dirty="0"/>
          </a:p>
          <a:p>
            <a:r>
              <a:rPr kumimoji="1" lang="ja-JP" altLang="en-US" sz="2000" dirty="0"/>
              <a:t>　　運用している</a:t>
            </a:r>
            <a:endParaRPr kumimoji="1" lang="en-US" altLang="ja-JP" sz="2000" dirty="0"/>
          </a:p>
          <a:p>
            <a:r>
              <a:rPr lang="ja-JP" altLang="en-US" sz="2000" dirty="0"/>
              <a:t>　　サイトからの直接購入ではなく、製品の</a:t>
            </a:r>
            <a:endParaRPr lang="en-US" altLang="ja-JP" sz="2000" dirty="0"/>
          </a:p>
          <a:p>
            <a:r>
              <a:rPr lang="ja-JP" altLang="en-US" sz="2000" dirty="0"/>
              <a:t>　　詳細等を</a:t>
            </a:r>
            <a:r>
              <a:rPr kumimoji="1" lang="ja-JP" altLang="en-US" sz="2000" dirty="0"/>
              <a:t>知ってもらうことが目的</a:t>
            </a:r>
            <a:endParaRPr kumimoji="1" lang="en-US" altLang="ja-JP" sz="2000" dirty="0"/>
          </a:p>
          <a:p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07C2F0-C2B0-4BF1-A30C-68A07D9B6CAB}"/>
              </a:ext>
            </a:extLst>
          </p:cNvPr>
          <p:cNvSpPr txBox="1"/>
          <p:nvPr/>
        </p:nvSpPr>
        <p:spPr>
          <a:xfrm>
            <a:off x="761045" y="5723171"/>
            <a:ext cx="1066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つまり、</a:t>
            </a:r>
            <a:r>
              <a:rPr kumimoji="1" lang="en-US" altLang="ja-JP" sz="2400" u="sng" dirty="0"/>
              <a:t>Web</a:t>
            </a:r>
            <a:r>
              <a:rPr kumimoji="1" lang="ja-JP" altLang="en-US" sz="2400" u="sng" dirty="0"/>
              <a:t>マーケティングの目的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商品や販売経路の特徴により異なる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1E8B2E-1FC9-4E0A-A530-2F562F1AB291}"/>
              </a:ext>
            </a:extLst>
          </p:cNvPr>
          <p:cNvSpPr txBox="1"/>
          <p:nvPr/>
        </p:nvSpPr>
        <p:spPr>
          <a:xfrm>
            <a:off x="9643274" y="6361531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https://toyota.jp/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240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7015C-DB0C-43A2-9D7E-FD3BBE7BEF3B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A10FC-1A26-4E58-BD62-E4B83E73E61E}"/>
              </a:ext>
            </a:extLst>
          </p:cNvPr>
          <p:cNvSpPr txBox="1"/>
          <p:nvPr/>
        </p:nvSpPr>
        <p:spPr>
          <a:xfrm>
            <a:off x="3025287" y="1597729"/>
            <a:ext cx="614142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サイト作成の目的とは？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2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3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>
                <a:highlight>
                  <a:srgbClr val="00FFFF"/>
                </a:highlight>
              </a:rPr>
              <a:t>4</a:t>
            </a:r>
            <a:r>
              <a:rPr kumimoji="1" lang="ja-JP" altLang="en-US" sz="2800" dirty="0">
                <a:highlight>
                  <a:srgbClr val="00FFFF"/>
                </a:highlight>
              </a:rPr>
              <a:t>，</a:t>
            </a:r>
            <a:r>
              <a:rPr lang="en-US" altLang="ja-JP" sz="2800" dirty="0">
                <a:highlight>
                  <a:srgbClr val="00FFFF"/>
                </a:highlight>
              </a:rPr>
              <a:t>Web</a:t>
            </a:r>
            <a:r>
              <a:rPr lang="ja-JP" altLang="en-US" sz="2800" dirty="0">
                <a:highlight>
                  <a:srgbClr val="00FFFF"/>
                </a:highlight>
              </a:rPr>
              <a:t>マーケティングの流れとは？</a:t>
            </a:r>
            <a:endParaRPr lang="en-US" altLang="ja-JP" sz="2800" dirty="0">
              <a:highlight>
                <a:srgbClr val="00FFFF"/>
              </a:highlight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39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DD1359-A2A7-4C67-8DCA-E55840CA565F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6E1573-0D5A-4229-BB5B-113710FE4514}"/>
              </a:ext>
            </a:extLst>
          </p:cNvPr>
          <p:cNvSpPr txBox="1"/>
          <p:nvPr/>
        </p:nvSpPr>
        <p:spPr>
          <a:xfrm>
            <a:off x="1506442" y="1497820"/>
            <a:ext cx="917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作成した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サイトで、目的を達成するために</a:t>
            </a:r>
            <a:r>
              <a:rPr lang="ja-JP" altLang="en-US" sz="2000" dirty="0"/>
              <a:t>、</a:t>
            </a:r>
            <a:endParaRPr lang="en-US" altLang="ja-JP" sz="2000" dirty="0"/>
          </a:p>
          <a:p>
            <a:r>
              <a:rPr lang="ja-JP" altLang="en-US" sz="2000" dirty="0"/>
              <a:t>　　　　　　　　　　　　　　　　　　　</a:t>
            </a:r>
            <a:r>
              <a:rPr lang="en-US" altLang="ja-JP" sz="2000" dirty="0"/>
              <a:t>Web</a:t>
            </a:r>
            <a:r>
              <a:rPr lang="ja-JP" altLang="en-US" sz="2000" dirty="0"/>
              <a:t>マーケティングが行われていく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246C2-2FE7-4436-80CA-6FA814DD7520}"/>
              </a:ext>
            </a:extLst>
          </p:cNvPr>
          <p:cNvSpPr txBox="1"/>
          <p:nvPr/>
        </p:nvSpPr>
        <p:spPr>
          <a:xfrm>
            <a:off x="1965776" y="2686947"/>
            <a:ext cx="8515473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「作成した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サイトを</a:t>
            </a:r>
            <a:r>
              <a:rPr kumimoji="1" lang="ja-JP" altLang="en-US" sz="2400" b="1" dirty="0">
                <a:solidFill>
                  <a:srgbClr val="FFC000"/>
                </a:solidFill>
              </a:rPr>
              <a:t>どのように、どう</a:t>
            </a:r>
            <a:r>
              <a:rPr lang="ja-JP" altLang="en-US" sz="2400" b="1" dirty="0">
                <a:solidFill>
                  <a:srgbClr val="FFC000"/>
                </a:solidFill>
              </a:rPr>
              <a:t>していく</a:t>
            </a:r>
            <a:r>
              <a:rPr kumimoji="1" lang="ja-JP" altLang="en-US" sz="2400" b="1" dirty="0">
                <a:solidFill>
                  <a:srgbClr val="FFC000"/>
                </a:solidFill>
              </a:rPr>
              <a:t>のか、</a:t>
            </a:r>
            <a:r>
              <a:rPr kumimoji="1" lang="ja-JP" altLang="en-US" sz="2400" dirty="0"/>
              <a:t>」</a:t>
            </a:r>
            <a:endParaRPr lang="en-US" altLang="ja-JP" sz="2400" dirty="0"/>
          </a:p>
          <a:p>
            <a:endParaRPr kumimoji="1"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pPr algn="ctr"/>
            <a:r>
              <a:rPr kumimoji="1" lang="ja-JP" altLang="en-US" dirty="0"/>
              <a:t>を担うのが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マーケティングとなる。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顧客獲得のマーケティングとして、次の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つのフレームワークが挙げられる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99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95A241-2CBA-45F3-9E85-FCA4CD739F2D}"/>
              </a:ext>
            </a:extLst>
          </p:cNvPr>
          <p:cNvSpPr txBox="1"/>
          <p:nvPr/>
        </p:nvSpPr>
        <p:spPr>
          <a:xfrm>
            <a:off x="380104" y="2487452"/>
            <a:ext cx="3064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【</a:t>
            </a:r>
            <a:r>
              <a:rPr lang="ja-JP" altLang="en-US" sz="2000" dirty="0"/>
              <a:t>パターン</a:t>
            </a:r>
            <a:r>
              <a:rPr lang="en-US" altLang="ja-JP" sz="2000" dirty="0"/>
              <a:t>1】</a:t>
            </a:r>
          </a:p>
          <a:p>
            <a:pPr algn="ctr"/>
            <a:endParaRPr lang="en-US" altLang="ja-JP" sz="2000" dirty="0"/>
          </a:p>
          <a:p>
            <a:pPr algn="ctr"/>
            <a:r>
              <a:rPr lang="ja-JP" altLang="en-US" sz="2000" dirty="0"/>
              <a:t>集客</a:t>
            </a:r>
            <a:endParaRPr lang="en-US" altLang="ja-JP" sz="2000" dirty="0"/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初回</a:t>
            </a:r>
            <a:r>
              <a:rPr lang="en-US" altLang="ja-JP" sz="2000" dirty="0"/>
              <a:t>CV</a:t>
            </a:r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継続顧客化</a:t>
            </a:r>
            <a:endParaRPr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F459C0-174B-4BCC-880B-E20D311C1A14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E167C20B-D578-42F5-9BF0-2E90C00BD046}"/>
              </a:ext>
            </a:extLst>
          </p:cNvPr>
          <p:cNvSpPr txBox="1">
            <a:spLocks/>
          </p:cNvSpPr>
          <p:nvPr/>
        </p:nvSpPr>
        <p:spPr>
          <a:xfrm>
            <a:off x="957689" y="1016579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latin typeface="+mn-lt"/>
              </a:rPr>
              <a:t>マーケティングの基本的なフレームワーク（顧客モデル）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DE3A72F-87E0-48A4-9F01-A8D1B5D6618F}"/>
              </a:ext>
            </a:extLst>
          </p:cNvPr>
          <p:cNvSpPr/>
          <p:nvPr/>
        </p:nvSpPr>
        <p:spPr>
          <a:xfrm rot="5400000">
            <a:off x="5219749" y="4094369"/>
            <a:ext cx="560885" cy="4680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8C465-745B-4863-8C17-3640B5A92D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72" y="1910315"/>
            <a:ext cx="3506601" cy="2012249"/>
          </a:xfrm>
          <a:prstGeom prst="rect">
            <a:avLst/>
          </a:prstGeom>
        </p:spPr>
      </p:pic>
      <p:pic>
        <p:nvPicPr>
          <p:cNvPr id="1026" name="Picture 2" descr="スマートフォンをタッチするイラスト">
            <a:extLst>
              <a:ext uri="{FF2B5EF4-FFF2-40B4-BE49-F238E27FC236}">
                <a16:creationId xmlns:a16="http://schemas.microsoft.com/office/drawing/2014/main" id="{B7E708AA-70A0-43E9-9042-E48751C2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285" y="4734221"/>
            <a:ext cx="2101812" cy="21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7F5383-90E3-4DA5-87D2-B0EB3E08D73F}"/>
              </a:ext>
            </a:extLst>
          </p:cNvPr>
          <p:cNvSpPr txBox="1"/>
          <p:nvPr/>
        </p:nvSpPr>
        <p:spPr>
          <a:xfrm>
            <a:off x="7612521" y="6462507"/>
            <a:ext cx="4432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https://online-douga.com/netflix-touroku/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455C6A-6783-49DC-99EB-F45131C04732}"/>
              </a:ext>
            </a:extLst>
          </p:cNvPr>
          <p:cNvSpPr txBox="1"/>
          <p:nvPr/>
        </p:nvSpPr>
        <p:spPr>
          <a:xfrm>
            <a:off x="7786427" y="2755832"/>
            <a:ext cx="384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具体例（</a:t>
            </a:r>
            <a:r>
              <a:rPr kumimoji="1" lang="en-US" altLang="ja-JP" dirty="0"/>
              <a:t>NETFLIX)</a:t>
            </a: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→広告等で集客を行う</a:t>
            </a:r>
            <a:endParaRPr kumimoji="1"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pPr algn="ctr"/>
            <a:r>
              <a:rPr kumimoji="1" lang="ja-JP" altLang="en-US" dirty="0"/>
              <a:t>　無料トライアルなどを実施して、</a:t>
            </a:r>
            <a:endParaRPr kumimoji="1" lang="en-US" altLang="ja-JP" dirty="0"/>
          </a:p>
          <a:p>
            <a:pPr algn="ctr"/>
            <a:r>
              <a:rPr lang="ja-JP" altLang="en-US" dirty="0"/>
              <a:t>初回</a:t>
            </a:r>
            <a:r>
              <a:rPr lang="en-US" altLang="ja-JP" dirty="0"/>
              <a:t>CV</a:t>
            </a:r>
            <a:r>
              <a:rPr lang="ja-JP" altLang="en-US" dirty="0"/>
              <a:t>に誘導する</a:t>
            </a:r>
            <a:endParaRPr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pPr algn="ctr"/>
            <a:r>
              <a:rPr lang="ja-JP" altLang="en-US" dirty="0"/>
              <a:t>サブスク型で継続的な顧客を生む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490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BE4641-2557-4A98-985B-0AA27BFBD47F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2DF94520-EB02-4278-A733-307D1B79141D}"/>
              </a:ext>
            </a:extLst>
          </p:cNvPr>
          <p:cNvSpPr txBox="1">
            <a:spLocks/>
          </p:cNvSpPr>
          <p:nvPr/>
        </p:nvSpPr>
        <p:spPr>
          <a:xfrm>
            <a:off x="957689" y="1016579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latin typeface="+mn-lt"/>
              </a:rPr>
              <a:t>マーケティングの基本的なフレームワーク（顧客モデル）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C41060-6943-4F4C-A0FF-8B0408592ABC}"/>
              </a:ext>
            </a:extLst>
          </p:cNvPr>
          <p:cNvSpPr txBox="1"/>
          <p:nvPr/>
        </p:nvSpPr>
        <p:spPr>
          <a:xfrm>
            <a:off x="430367" y="2317861"/>
            <a:ext cx="2273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【</a:t>
            </a:r>
            <a:r>
              <a:rPr lang="ja-JP" altLang="en-US" sz="2000" dirty="0"/>
              <a:t>パターン</a:t>
            </a:r>
            <a:r>
              <a:rPr lang="en-US" altLang="ja-JP" sz="2000" dirty="0"/>
              <a:t>2】</a:t>
            </a:r>
          </a:p>
          <a:p>
            <a:pPr algn="ctr"/>
            <a:endParaRPr lang="en-US" altLang="ja-JP" sz="2000" dirty="0"/>
          </a:p>
          <a:p>
            <a:pPr algn="ctr"/>
            <a:r>
              <a:rPr lang="ja-JP" altLang="en-US" sz="2000" dirty="0"/>
              <a:t>集客</a:t>
            </a:r>
            <a:endParaRPr lang="en-US" altLang="ja-JP" sz="2000" dirty="0"/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中間</a:t>
            </a:r>
            <a:r>
              <a:rPr lang="en-US" altLang="ja-JP" sz="2000" dirty="0"/>
              <a:t>CV</a:t>
            </a:r>
          </a:p>
          <a:p>
            <a:pPr algn="ctr"/>
            <a:r>
              <a:rPr lang="ja-JP" altLang="en-US" sz="2000" dirty="0"/>
              <a:t>（見込み顧客化）</a:t>
            </a:r>
            <a:endParaRPr lang="en-US" altLang="ja-JP" sz="2000" dirty="0"/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顧客化</a:t>
            </a:r>
            <a:endParaRPr lang="en-US" altLang="ja-JP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DE598F-6987-49EE-BC07-5AD6DA89FA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47" y="1784929"/>
            <a:ext cx="3153818" cy="2485253"/>
          </a:xfrm>
          <a:prstGeom prst="rect">
            <a:avLst/>
          </a:prstGeom>
        </p:spPr>
      </p:pic>
      <p:pic>
        <p:nvPicPr>
          <p:cNvPr id="6146" name="Picture 2" descr="集中して勉強をする人のイラスト（女性）">
            <a:extLst>
              <a:ext uri="{FF2B5EF4-FFF2-40B4-BE49-F238E27FC236}">
                <a16:creationId xmlns:a16="http://schemas.microsoft.com/office/drawing/2014/main" id="{8F67995E-2E6D-4C84-81EE-5451700C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138" y="4772550"/>
            <a:ext cx="1974236" cy="19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0C3CCA4-FC16-4DAD-B6FE-483E2A04AC82}"/>
              </a:ext>
            </a:extLst>
          </p:cNvPr>
          <p:cNvCxnSpPr>
            <a:cxnSpLocks/>
            <a:stCxn id="8" idx="2"/>
            <a:endCxn id="6146" idx="0"/>
          </p:cNvCxnSpPr>
          <p:nvPr/>
        </p:nvCxnSpPr>
        <p:spPr>
          <a:xfrm>
            <a:off x="4723256" y="4270182"/>
            <a:ext cx="0" cy="502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AC37E0-FD30-4AD4-A940-E95393B65915}"/>
              </a:ext>
            </a:extLst>
          </p:cNvPr>
          <p:cNvSpPr txBox="1"/>
          <p:nvPr/>
        </p:nvSpPr>
        <p:spPr>
          <a:xfrm>
            <a:off x="566591" y="5479640"/>
            <a:ext cx="2030606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中間</a:t>
            </a:r>
            <a:r>
              <a:rPr kumimoji="1" lang="en-US" altLang="ja-JP" sz="1600" dirty="0"/>
              <a:t>CV</a:t>
            </a:r>
            <a:endParaRPr lang="en-US" altLang="ja-JP" sz="1600" dirty="0"/>
          </a:p>
          <a:p>
            <a:r>
              <a:rPr kumimoji="1" lang="ja-JP" altLang="en-US" sz="1600" dirty="0"/>
              <a:t>→集客したユーザー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kumimoji="1" lang="ja-JP" altLang="en-US" sz="1600" dirty="0"/>
              <a:t>の中で潜在層との</a:t>
            </a:r>
            <a:endParaRPr kumimoji="1" lang="en-US" altLang="ja-JP" sz="1600" dirty="0"/>
          </a:p>
          <a:p>
            <a:r>
              <a:rPr lang="ja-JP" altLang="en-US" sz="1600" dirty="0"/>
              <a:t>　</a:t>
            </a:r>
            <a:r>
              <a:rPr kumimoji="1" lang="ja-JP" altLang="en-US" sz="1600" dirty="0"/>
              <a:t>接触ポイント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EB7EB3-915D-46A4-AB40-4B8ECC82BE02}"/>
              </a:ext>
            </a:extLst>
          </p:cNvPr>
          <p:cNvSpPr txBox="1"/>
          <p:nvPr/>
        </p:nvSpPr>
        <p:spPr>
          <a:xfrm>
            <a:off x="6223699" y="6469787"/>
            <a:ext cx="5968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引用元：</a:t>
            </a:r>
            <a:r>
              <a:rPr kumimoji="1" lang="en-US" altLang="ja-JP" sz="1200" dirty="0"/>
              <a:t>https://www.u-can.co.jp/offpc/StudyinfoRLAdd.do?il=[list]top_leftmenu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C6F8E2-FADA-4400-9811-024744284668}"/>
              </a:ext>
            </a:extLst>
          </p:cNvPr>
          <p:cNvSpPr txBox="1"/>
          <p:nvPr/>
        </p:nvSpPr>
        <p:spPr>
          <a:xfrm>
            <a:off x="7332371" y="2617318"/>
            <a:ext cx="34916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具体例（ユーキャン）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→集客を行う</a:t>
            </a:r>
            <a:endParaRPr kumimoji="1"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pPr algn="ctr"/>
            <a:r>
              <a:rPr kumimoji="1" lang="ja-JP" altLang="en-US" dirty="0"/>
              <a:t>ハードルの低い資料請求などの</a:t>
            </a:r>
            <a:endParaRPr kumimoji="1" lang="en-US" altLang="ja-JP" dirty="0"/>
          </a:p>
          <a:p>
            <a:pPr algn="ctr"/>
            <a:r>
              <a:rPr lang="ja-JP" altLang="en-US" dirty="0"/>
              <a:t>行動を起こしてもらい、中間</a:t>
            </a:r>
            <a:r>
              <a:rPr lang="en-US" altLang="ja-JP" dirty="0"/>
              <a:t>CV</a:t>
            </a:r>
          </a:p>
          <a:p>
            <a:pPr algn="ctr"/>
            <a:r>
              <a:rPr kumimoji="1" lang="ja-JP" altLang="en-US" dirty="0"/>
              <a:t>につなげ、見込み顧客を獲得</a:t>
            </a:r>
            <a:endParaRPr kumimoji="1"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pPr algn="ctr"/>
            <a:r>
              <a:rPr kumimoji="1" lang="ja-JP" altLang="en-US" dirty="0"/>
              <a:t>学習コンテンツを購入する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顧客の獲得</a:t>
            </a:r>
          </a:p>
        </p:txBody>
      </p:sp>
    </p:spTree>
    <p:extLst>
      <p:ext uri="{BB962C8B-B14F-4D97-AF65-F5344CB8AC3E}">
        <p14:creationId xmlns:p14="http://schemas.microsoft.com/office/powerpoint/2010/main" val="3936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029CF1-6D79-4039-804B-C0BBD2BA8D40}"/>
              </a:ext>
            </a:extLst>
          </p:cNvPr>
          <p:cNvSpPr txBox="1"/>
          <p:nvPr/>
        </p:nvSpPr>
        <p:spPr>
          <a:xfrm>
            <a:off x="590310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A70714-4E41-4429-80D3-BEA35F8797B5}"/>
              </a:ext>
            </a:extLst>
          </p:cNvPr>
          <p:cNvSpPr txBox="1"/>
          <p:nvPr/>
        </p:nvSpPr>
        <p:spPr>
          <a:xfrm>
            <a:off x="590310" y="2725034"/>
            <a:ext cx="244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【</a:t>
            </a:r>
            <a:r>
              <a:rPr lang="ja-JP" altLang="en-US" sz="2000" dirty="0"/>
              <a:t>パターン</a:t>
            </a:r>
            <a:r>
              <a:rPr lang="en-US" altLang="ja-JP" sz="2000" dirty="0"/>
              <a:t>3】</a:t>
            </a:r>
          </a:p>
          <a:p>
            <a:pPr algn="ctr"/>
            <a:r>
              <a:rPr lang="ja-JP" altLang="en-US" sz="2000" dirty="0"/>
              <a:t>集客</a:t>
            </a:r>
            <a:endParaRPr lang="en-US" altLang="ja-JP" sz="2000" dirty="0"/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中間</a:t>
            </a:r>
            <a:r>
              <a:rPr lang="en-US" altLang="ja-JP" sz="2000" dirty="0"/>
              <a:t>CV</a:t>
            </a:r>
          </a:p>
          <a:p>
            <a:pPr algn="ctr"/>
            <a:r>
              <a:rPr lang="ja-JP" altLang="en-US" sz="2000" dirty="0"/>
              <a:t>（見込み顧客化）</a:t>
            </a:r>
            <a:endParaRPr lang="en-US" altLang="ja-JP" sz="2000" dirty="0"/>
          </a:p>
          <a:p>
            <a:pPr algn="ctr"/>
            <a:r>
              <a:rPr lang="ja-JP" altLang="en-US" sz="2000" dirty="0"/>
              <a:t>↓</a:t>
            </a:r>
            <a:endParaRPr lang="en-US" altLang="ja-JP" sz="2000" dirty="0"/>
          </a:p>
          <a:p>
            <a:pPr algn="ctr"/>
            <a:r>
              <a:rPr lang="ja-JP" altLang="en-US" sz="2000" dirty="0"/>
              <a:t>リアル送客</a:t>
            </a:r>
            <a:endParaRPr lang="en-US" altLang="ja-JP" sz="2000" dirty="0"/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06B0B065-1F12-4947-BA97-B6DEEF3A9604}"/>
              </a:ext>
            </a:extLst>
          </p:cNvPr>
          <p:cNvSpPr txBox="1">
            <a:spLocks/>
          </p:cNvSpPr>
          <p:nvPr/>
        </p:nvSpPr>
        <p:spPr>
          <a:xfrm>
            <a:off x="957689" y="1016579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latin typeface="+mn-lt"/>
              </a:rPr>
              <a:t>マーケティングの基本的なフレームワーク（顧客モデル）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0A42B23-D385-4BDB-BC70-68667BF377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849" y="1775112"/>
            <a:ext cx="2979387" cy="1899844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911066C-D989-41D2-909F-D365CC770CD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5181595" y="3674956"/>
            <a:ext cx="1948" cy="1050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ED81B24F-7B64-46D9-8F0C-B47C4700F6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849" y="4725680"/>
            <a:ext cx="2975492" cy="198366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45B002-77DB-4100-95FE-66E99FF46A62}"/>
              </a:ext>
            </a:extLst>
          </p:cNvPr>
          <p:cNvSpPr txBox="1"/>
          <p:nvPr/>
        </p:nvSpPr>
        <p:spPr>
          <a:xfrm>
            <a:off x="6669341" y="6432342"/>
            <a:ext cx="564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引用元：</a:t>
            </a:r>
            <a:r>
              <a:rPr lang="ja-JP" altLang="en-US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トヨタモビリティ東京　練馬北町店</a:t>
            </a:r>
            <a:r>
              <a:rPr lang="en-US" altLang="ja-JP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ja-JP" altLang="en-US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中日設計 </a:t>
            </a:r>
            <a:r>
              <a:rPr lang="en-US" altLang="ja-JP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(chunichi-sekkei.co.jp)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6C77C9-96D6-43C1-9EBE-DD6825F2D5F2}"/>
              </a:ext>
            </a:extLst>
          </p:cNvPr>
          <p:cNvSpPr txBox="1"/>
          <p:nvPr/>
        </p:nvSpPr>
        <p:spPr>
          <a:xfrm>
            <a:off x="7417624" y="2555756"/>
            <a:ext cx="34323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具体例（トヨタ自動車）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→集客を行う</a:t>
            </a:r>
            <a:endParaRPr lang="en-US" altLang="ja-JP" dirty="0"/>
          </a:p>
          <a:p>
            <a:pPr algn="ctr"/>
            <a:r>
              <a:rPr kumimoji="1" lang="ja-JP" altLang="en-US" dirty="0"/>
              <a:t>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カタログ請求や</a:t>
            </a:r>
            <a:r>
              <a:rPr kumimoji="1" lang="en-US" altLang="ja-JP" dirty="0"/>
              <a:t>Web</a:t>
            </a:r>
            <a:r>
              <a:rPr kumimoji="1" lang="ja-JP" altLang="en-US" dirty="0"/>
              <a:t>見積り等を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してもらい、見込み顧客を獲得</a:t>
            </a:r>
            <a:endParaRPr kumimoji="1"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pPr algn="ctr"/>
            <a:r>
              <a:rPr kumimoji="1" lang="ja-JP" altLang="en-US" dirty="0"/>
              <a:t>実際に販売している実店舗に</a:t>
            </a:r>
            <a:endParaRPr lang="en-US" altLang="ja-JP" dirty="0"/>
          </a:p>
          <a:p>
            <a:pPr algn="ctr"/>
            <a:r>
              <a:rPr kumimoji="1" lang="ja-JP" altLang="en-US" dirty="0"/>
              <a:t>送客することになる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680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E30CCC-6A7C-4026-9476-98945B2A4A1B}"/>
              </a:ext>
            </a:extLst>
          </p:cNvPr>
          <p:cNvSpPr txBox="1"/>
          <p:nvPr/>
        </p:nvSpPr>
        <p:spPr>
          <a:xfrm>
            <a:off x="4849505" y="583421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110" dirty="0"/>
              <a:t>～まとめ～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852EEC-D7D5-4CB4-B951-C37954181C36}"/>
              </a:ext>
            </a:extLst>
          </p:cNvPr>
          <p:cNvSpPr txBox="1"/>
          <p:nvPr/>
        </p:nvSpPr>
        <p:spPr>
          <a:xfrm>
            <a:off x="1026596" y="1868069"/>
            <a:ext cx="10502234" cy="368562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</a:t>
            </a:r>
            <a:r>
              <a:rPr kumimoji="1" lang="en-US" altLang="ja-JP" spc="110" dirty="0"/>
              <a:t>Web</a:t>
            </a:r>
            <a:r>
              <a:rPr kumimoji="1" lang="ja-JP" altLang="en-US" spc="110" dirty="0"/>
              <a:t>マーケティングは企業ごとの目的の違いで、作るべき</a:t>
            </a:r>
            <a:r>
              <a:rPr kumimoji="1" lang="en-US" altLang="ja-JP" spc="110" dirty="0"/>
              <a:t>Web</a:t>
            </a:r>
            <a:r>
              <a:rPr kumimoji="1" lang="ja-JP" altLang="en-US" spc="110" dirty="0"/>
              <a:t>サイトや用いるべき手法が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異なってくる。目的に合わせたものを作る必要がある。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</a:t>
            </a:r>
            <a:r>
              <a:rPr lang="en-US" altLang="ja-JP" spc="110" dirty="0"/>
              <a:t>Web</a:t>
            </a:r>
            <a:r>
              <a:rPr lang="ja-JP" altLang="en-US" spc="110" dirty="0"/>
              <a:t>マーケティングの基本的な</a:t>
            </a:r>
            <a:r>
              <a:rPr lang="en-US" altLang="ja-JP" spc="110" dirty="0"/>
              <a:t>3</a:t>
            </a:r>
            <a:r>
              <a:rPr lang="ja-JP" altLang="en-US" spc="110" dirty="0"/>
              <a:t>つのフレームワークを挙げたが、それぞれのサイトごとに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売り上げを上げるための顧客の誘導方法はさまざまあり、多様である。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</a:t>
            </a:r>
            <a:r>
              <a:rPr lang="en-US" altLang="ja-JP" spc="110" dirty="0"/>
              <a:t>Web</a:t>
            </a:r>
            <a:r>
              <a:rPr lang="ja-JP" altLang="en-US" spc="110" dirty="0"/>
              <a:t>マーケティングはインターネットを介して幅広い人に対して個別的にアプローチできる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点が</a:t>
            </a:r>
            <a:r>
              <a:rPr kumimoji="1" lang="ja-JP" altLang="en-US" spc="110" dirty="0"/>
              <a:t>従来のマーケティングとは異なる所になってくる。</a:t>
            </a:r>
            <a:endParaRPr kumimoji="1" lang="en-US" altLang="ja-JP" spc="11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6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7015C-DB0C-43A2-9D7E-FD3BBE7BEF3B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A10FC-1A26-4E58-BD62-E4B83E73E61E}"/>
              </a:ext>
            </a:extLst>
          </p:cNvPr>
          <p:cNvSpPr txBox="1"/>
          <p:nvPr/>
        </p:nvSpPr>
        <p:spPr>
          <a:xfrm>
            <a:off x="3025287" y="1597729"/>
            <a:ext cx="614142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サイト作成の目的とは？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2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3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，</a:t>
            </a:r>
            <a:r>
              <a:rPr lang="en-US" altLang="ja-JP" sz="2800" dirty="0"/>
              <a:t>Web</a:t>
            </a:r>
            <a:r>
              <a:rPr lang="ja-JP" altLang="en-US" sz="2800" dirty="0"/>
              <a:t>マーケティングの流れとは？</a:t>
            </a:r>
            <a:endParaRPr lang="en-US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37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7015C-DB0C-43A2-9D7E-FD3BBE7BEF3B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A10FC-1A26-4E58-BD62-E4B83E73E61E}"/>
              </a:ext>
            </a:extLst>
          </p:cNvPr>
          <p:cNvSpPr txBox="1"/>
          <p:nvPr/>
        </p:nvSpPr>
        <p:spPr>
          <a:xfrm>
            <a:off x="3025287" y="1597729"/>
            <a:ext cx="614142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800" dirty="0">
                <a:highlight>
                  <a:srgbClr val="00FFFF"/>
                </a:highlight>
              </a:rPr>
              <a:t>1</a:t>
            </a:r>
            <a:r>
              <a:rPr kumimoji="1" lang="ja-JP" altLang="en-US" sz="2800" dirty="0">
                <a:highlight>
                  <a:srgbClr val="00FFFF"/>
                </a:highlight>
              </a:rPr>
              <a:t>，</a:t>
            </a:r>
            <a:r>
              <a:rPr kumimoji="1" lang="en-US" altLang="ja-JP" sz="2800" dirty="0">
                <a:highlight>
                  <a:srgbClr val="00FFFF"/>
                </a:highlight>
              </a:rPr>
              <a:t>Web</a:t>
            </a:r>
            <a:r>
              <a:rPr kumimoji="1" lang="ja-JP" altLang="en-US" sz="2800" dirty="0">
                <a:highlight>
                  <a:srgbClr val="00FFFF"/>
                </a:highlight>
              </a:rPr>
              <a:t>サイト作成の目的とは？</a:t>
            </a:r>
            <a:endParaRPr kumimoji="1" lang="en-US" altLang="ja-JP" sz="2800" dirty="0">
              <a:highlight>
                <a:srgbClr val="00FFFF"/>
              </a:highlight>
            </a:endParaRPr>
          </a:p>
          <a:p>
            <a:endParaRPr lang="en-US" altLang="ja-JP" sz="2800" dirty="0"/>
          </a:p>
          <a:p>
            <a:r>
              <a:rPr kumimoji="1" lang="en-US" altLang="ja-JP" sz="2800" dirty="0"/>
              <a:t>2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3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，</a:t>
            </a:r>
            <a:r>
              <a:rPr lang="en-US" altLang="ja-JP" sz="2800" dirty="0"/>
              <a:t>Web</a:t>
            </a:r>
            <a:r>
              <a:rPr lang="ja-JP" altLang="en-US" sz="2800" dirty="0"/>
              <a:t>マーケティングの流れとは？</a:t>
            </a:r>
            <a:endParaRPr lang="en-US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88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630CF-14D2-4166-81A1-25C737706D04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3BC988-6D95-44D6-93A7-E61A931A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503" y="4367216"/>
            <a:ext cx="4817369" cy="23524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78A28A0-CB4E-4AB6-9FA0-DC26A7E59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268" y="2095866"/>
            <a:ext cx="4446341" cy="283421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3FC98D-5B8B-4362-84D6-F54CF7D53886}"/>
              </a:ext>
            </a:extLst>
          </p:cNvPr>
          <p:cNvSpPr txBox="1"/>
          <p:nvPr/>
        </p:nvSpPr>
        <p:spPr>
          <a:xfrm>
            <a:off x="502388" y="2349884"/>
            <a:ext cx="5745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企業は何のために</a:t>
            </a:r>
            <a:endParaRPr kumimoji="1" lang="en-US" altLang="ja-JP" sz="2400" dirty="0"/>
          </a:p>
          <a:p>
            <a:r>
              <a:rPr lang="ja-JP" altLang="en-US" sz="2400" dirty="0"/>
              <a:t>　　</a:t>
            </a:r>
            <a:r>
              <a:rPr lang="ja-JP" altLang="en-US" sz="2400" dirty="0">
                <a:solidFill>
                  <a:srgbClr val="00B0F0"/>
                </a:solidFill>
              </a:rPr>
              <a:t>　　</a:t>
            </a:r>
            <a:r>
              <a:rPr kumimoji="1" lang="en-US" altLang="ja-JP" sz="2400" dirty="0">
                <a:solidFill>
                  <a:srgbClr val="00B0F0"/>
                </a:solidFill>
              </a:rPr>
              <a:t>Web</a:t>
            </a:r>
            <a:r>
              <a:rPr kumimoji="1" lang="ja-JP" altLang="en-US" sz="2400" dirty="0">
                <a:solidFill>
                  <a:srgbClr val="00B0F0"/>
                </a:solidFill>
              </a:rPr>
              <a:t>サイト</a:t>
            </a:r>
            <a:r>
              <a:rPr kumimoji="1" lang="ja-JP" altLang="en-US" sz="2400" dirty="0"/>
              <a:t>を作成しているのか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7354D8-F5E1-474F-ADB0-D9076D7A8779}"/>
              </a:ext>
            </a:extLst>
          </p:cNvPr>
          <p:cNvSpPr txBox="1"/>
          <p:nvPr/>
        </p:nvSpPr>
        <p:spPr>
          <a:xfrm>
            <a:off x="7901225" y="6196478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>
                <a:hlinkClick r:id="rId4"/>
              </a:rPr>
              <a:t>https://toyota.jp/</a:t>
            </a:r>
            <a:endParaRPr kumimoji="1" lang="en-US" altLang="ja-JP" sz="1400" dirty="0"/>
          </a:p>
          <a:p>
            <a:r>
              <a:rPr lang="ja-JP" altLang="en-US" sz="1400" dirty="0"/>
              <a:t>　　　　</a:t>
            </a:r>
            <a:r>
              <a:rPr kumimoji="1" lang="en-US" altLang="ja-JP" sz="1400" dirty="0"/>
              <a:t>http://mmp-inc.co.jp/about.php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944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58AE42-8DD1-4974-8286-33F5B0591AA6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4865DA-FF61-4306-9DBB-D52D5D267928}"/>
              </a:ext>
            </a:extLst>
          </p:cNvPr>
          <p:cNvSpPr txBox="1"/>
          <p:nvPr/>
        </p:nvSpPr>
        <p:spPr>
          <a:xfrm>
            <a:off x="1660625" y="1470296"/>
            <a:ext cx="3793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企業の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サイト作成の目的</a:t>
            </a:r>
            <a:r>
              <a:rPr lang="ja-JP" altLang="en-US" sz="2000" dirty="0"/>
              <a:t>例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C30901-B1BE-489E-AD18-A5EF14CFF84F}"/>
              </a:ext>
            </a:extLst>
          </p:cNvPr>
          <p:cNvSpPr txBox="1"/>
          <p:nvPr/>
        </p:nvSpPr>
        <p:spPr>
          <a:xfrm>
            <a:off x="1332826" y="2324124"/>
            <a:ext cx="4224233" cy="40626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ja-JP" altLang="en-US" sz="2400" dirty="0"/>
              <a:t>存在証明</a:t>
            </a:r>
            <a:endParaRPr lang="en-US" altLang="ja-JP" sz="2400" dirty="0"/>
          </a:p>
          <a:p>
            <a:pPr algn="ctr"/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ja-JP" altLang="en-US" sz="2400" dirty="0"/>
              <a:t>採用のため</a:t>
            </a:r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ja-JP" altLang="en-US" sz="2400" dirty="0"/>
              <a:t>投資家向け</a:t>
            </a:r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ja-JP" altLang="en-US" sz="2400" dirty="0"/>
              <a:t>顧客向け</a:t>
            </a:r>
            <a:endParaRPr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それ自体が商品・サービス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362A5B-7473-4475-976A-04632E666BFF}"/>
              </a:ext>
            </a:extLst>
          </p:cNvPr>
          <p:cNvSpPr txBox="1"/>
          <p:nvPr/>
        </p:nvSpPr>
        <p:spPr>
          <a:xfrm>
            <a:off x="6496167" y="4297118"/>
            <a:ext cx="5562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2000" dirty="0"/>
              <a:t>企業ごとに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サイト作成の目的は異なり、</a:t>
            </a:r>
            <a:endParaRPr kumimoji="1" lang="en-US" altLang="ja-JP" sz="2000" dirty="0"/>
          </a:p>
          <a:p>
            <a:r>
              <a:rPr kumimoji="1" lang="ja-JP" altLang="en-US" sz="2000" dirty="0"/>
              <a:t>その目的・意図に沿ったサイトを作ることが</a:t>
            </a:r>
            <a:endParaRPr kumimoji="1" lang="en-US" altLang="ja-JP" sz="2000" dirty="0"/>
          </a:p>
          <a:p>
            <a:r>
              <a:rPr lang="ja-JP" altLang="en-US" sz="2000" dirty="0"/>
              <a:t>求められる。</a:t>
            </a:r>
            <a:endParaRPr kumimoji="1" lang="en-US" altLang="ja-JP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543D61-C085-44D1-AECF-C4CFD783A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528" y="370248"/>
            <a:ext cx="4731160" cy="31400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4D7BA7-D4B4-42D3-BACE-E8622FB7464A}"/>
              </a:ext>
            </a:extLst>
          </p:cNvPr>
          <p:cNvSpPr txBox="1"/>
          <p:nvPr/>
        </p:nvSpPr>
        <p:spPr>
          <a:xfrm>
            <a:off x="9216599" y="6386775"/>
            <a:ext cx="2898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https://genic-web.com/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150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7015C-DB0C-43A2-9D7E-FD3BBE7BEF3B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A10FC-1A26-4E58-BD62-E4B83E73E61E}"/>
              </a:ext>
            </a:extLst>
          </p:cNvPr>
          <p:cNvSpPr txBox="1"/>
          <p:nvPr/>
        </p:nvSpPr>
        <p:spPr>
          <a:xfrm>
            <a:off x="3025287" y="1597729"/>
            <a:ext cx="614142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サイト作成の目的とは？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>
                <a:highlight>
                  <a:srgbClr val="00FFFF"/>
                </a:highlight>
              </a:rPr>
              <a:t>2</a:t>
            </a:r>
            <a:r>
              <a:rPr kumimoji="1" lang="ja-JP" altLang="en-US" sz="2800" dirty="0">
                <a:highlight>
                  <a:srgbClr val="00FFFF"/>
                </a:highlight>
              </a:rPr>
              <a:t>，</a:t>
            </a:r>
            <a:r>
              <a:rPr kumimoji="1" lang="en-US" altLang="ja-JP" sz="2800" dirty="0">
                <a:highlight>
                  <a:srgbClr val="00FFFF"/>
                </a:highlight>
              </a:rPr>
              <a:t>Web</a:t>
            </a:r>
            <a:r>
              <a:rPr kumimoji="1" lang="ja-JP" altLang="en-US" sz="2800" dirty="0">
                <a:highlight>
                  <a:srgbClr val="00FFFF"/>
                </a:highlight>
              </a:rPr>
              <a:t>マーケティングとは？</a:t>
            </a:r>
            <a:endParaRPr kumimoji="1" lang="en-US" altLang="ja-JP" sz="2800" dirty="0">
              <a:highlight>
                <a:srgbClr val="00FFFF"/>
              </a:highlight>
            </a:endParaRPr>
          </a:p>
          <a:p>
            <a:endParaRPr lang="en-US" altLang="ja-JP" sz="2800" dirty="0"/>
          </a:p>
          <a:p>
            <a:r>
              <a:rPr kumimoji="1" lang="en-US" altLang="ja-JP" sz="2800" dirty="0"/>
              <a:t>3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，</a:t>
            </a:r>
            <a:r>
              <a:rPr lang="en-US" altLang="ja-JP" sz="2800" dirty="0"/>
              <a:t>Web</a:t>
            </a:r>
            <a:r>
              <a:rPr lang="ja-JP" altLang="en-US" sz="2800" dirty="0"/>
              <a:t>マーケティングの流れとは？</a:t>
            </a:r>
            <a:endParaRPr lang="en-US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573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CCB6B4-1BCB-4854-A7C2-557EAE0445DF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CB046D-4A4F-4580-A78D-AC19A1F12A8C}"/>
              </a:ext>
            </a:extLst>
          </p:cNvPr>
          <p:cNvSpPr txBox="1"/>
          <p:nvPr/>
        </p:nvSpPr>
        <p:spPr>
          <a:xfrm>
            <a:off x="1129579" y="1692401"/>
            <a:ext cx="403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Web</a:t>
            </a:r>
            <a:r>
              <a:rPr kumimoji="1" lang="ja-JP" altLang="en-US" sz="2000" dirty="0"/>
              <a:t>マーケティングの前に、、、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B4E380-CE5C-4ACC-BA5F-08FC25C3E94A}"/>
              </a:ext>
            </a:extLst>
          </p:cNvPr>
          <p:cNvSpPr txBox="1"/>
          <p:nvPr/>
        </p:nvSpPr>
        <p:spPr>
          <a:xfrm>
            <a:off x="3961442" y="2354120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“マーケティング”</a:t>
            </a:r>
            <a:r>
              <a:rPr kumimoji="1" lang="ja-JP" altLang="en-US" sz="2000" dirty="0"/>
              <a:t>を一言で表すと、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EE8D04-C963-4A76-A6DA-FC271FDDFE6F}"/>
              </a:ext>
            </a:extLst>
          </p:cNvPr>
          <p:cNvSpPr txBox="1"/>
          <p:nvPr/>
        </p:nvSpPr>
        <p:spPr>
          <a:xfrm>
            <a:off x="1515259" y="3138949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</a:rPr>
              <a:t>「売れる仕組みを作ること」＝売上を上げるための投資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AD828A-B944-4BD6-955A-91B2E064FAFC}"/>
              </a:ext>
            </a:extLst>
          </p:cNvPr>
          <p:cNvSpPr txBox="1"/>
          <p:nvPr/>
        </p:nvSpPr>
        <p:spPr>
          <a:xfrm>
            <a:off x="1292441" y="4708607"/>
            <a:ext cx="9607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つまり、</a:t>
            </a:r>
            <a:r>
              <a:rPr kumimoji="1" lang="en-US" altLang="ja-JP" sz="2000" u="sng" dirty="0"/>
              <a:t>Web</a:t>
            </a:r>
            <a:r>
              <a:rPr kumimoji="1" lang="ja-JP" altLang="en-US" sz="2000" u="sng" dirty="0"/>
              <a:t>マーケティングとは</a:t>
            </a:r>
            <a:r>
              <a:rPr kumimoji="1" lang="en-US" altLang="ja-JP" sz="2000" u="sng" dirty="0"/>
              <a:t>Web</a:t>
            </a:r>
            <a:r>
              <a:rPr lang="ja-JP" altLang="en-US" sz="2000" u="sng" dirty="0"/>
              <a:t>を対象とした</a:t>
            </a:r>
            <a:r>
              <a:rPr kumimoji="1" lang="ja-JP" altLang="en-US" sz="2000" u="sng" dirty="0"/>
              <a:t>マーケティング活動を行うこと</a:t>
            </a:r>
            <a:endParaRPr kumimoji="1" lang="en-US" altLang="ja-JP" sz="2000" u="sng" dirty="0"/>
          </a:p>
          <a:p>
            <a:pPr algn="ctr"/>
            <a:endParaRPr lang="en-US" altLang="ja-JP" sz="2000" dirty="0"/>
          </a:p>
          <a:p>
            <a:pPr algn="ctr"/>
            <a:r>
              <a:rPr kumimoji="1" lang="en-US" altLang="ja-JP" sz="2000" dirty="0"/>
              <a:t>Web</a:t>
            </a:r>
            <a:r>
              <a:rPr kumimoji="1" lang="ja-JP" altLang="en-US" sz="2000" dirty="0"/>
              <a:t>マーケティングでは、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上で物を売る活動や</a:t>
            </a:r>
            <a:endParaRPr kumimoji="1" lang="en-US" altLang="ja-JP" sz="2000" dirty="0"/>
          </a:p>
          <a:p>
            <a:pPr algn="ctr"/>
            <a:r>
              <a:rPr lang="ja-JP" altLang="en-US" sz="2000" dirty="0"/>
              <a:t>売るための流れを作る活動を行う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446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D7015C-DB0C-43A2-9D7E-FD3BBE7BEF3B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A10FC-1A26-4E58-BD62-E4B83E73E61E}"/>
              </a:ext>
            </a:extLst>
          </p:cNvPr>
          <p:cNvSpPr txBox="1"/>
          <p:nvPr/>
        </p:nvSpPr>
        <p:spPr>
          <a:xfrm>
            <a:off x="3025287" y="1597729"/>
            <a:ext cx="614142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サイト作成の目的とは？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2</a:t>
            </a:r>
            <a:r>
              <a:rPr kumimoji="1" lang="ja-JP" altLang="en-US" sz="2800" dirty="0"/>
              <a:t>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マーケティングとは？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>
                <a:highlight>
                  <a:srgbClr val="00FFFF"/>
                </a:highlight>
              </a:rPr>
              <a:t>3</a:t>
            </a:r>
            <a:r>
              <a:rPr kumimoji="1" lang="ja-JP" altLang="en-US" sz="2800" dirty="0">
                <a:highlight>
                  <a:srgbClr val="00FFFF"/>
                </a:highlight>
              </a:rPr>
              <a:t>，</a:t>
            </a:r>
            <a:r>
              <a:rPr kumimoji="1" lang="en-US" altLang="ja-JP" sz="2800" dirty="0">
                <a:highlight>
                  <a:srgbClr val="00FFFF"/>
                </a:highlight>
              </a:rPr>
              <a:t>Web</a:t>
            </a:r>
            <a:r>
              <a:rPr kumimoji="1" lang="ja-JP" altLang="en-US" sz="2800" dirty="0">
                <a:highlight>
                  <a:srgbClr val="00FFFF"/>
                </a:highlight>
              </a:rPr>
              <a:t>マーケティングの目的とは？</a:t>
            </a:r>
            <a:endParaRPr kumimoji="1" lang="en-US" altLang="ja-JP" sz="2800" dirty="0">
              <a:highlight>
                <a:srgbClr val="00FFFF"/>
              </a:highlight>
            </a:endParaRPr>
          </a:p>
          <a:p>
            <a:endParaRPr lang="en-US" altLang="ja-JP" sz="2800" dirty="0"/>
          </a:p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，</a:t>
            </a:r>
            <a:r>
              <a:rPr lang="en-US" altLang="ja-JP" sz="2800" dirty="0"/>
              <a:t>Web</a:t>
            </a:r>
            <a:r>
              <a:rPr lang="ja-JP" altLang="en-US" sz="2800" dirty="0"/>
              <a:t>マーケティングの流れとは？</a:t>
            </a:r>
            <a:endParaRPr lang="en-US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80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118893-9387-49E9-AEAA-493F624F6E9C}"/>
              </a:ext>
            </a:extLst>
          </p:cNvPr>
          <p:cNvSpPr txBox="1"/>
          <p:nvPr/>
        </p:nvSpPr>
        <p:spPr>
          <a:xfrm>
            <a:off x="566591" y="370248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Web</a:t>
            </a:r>
            <a:r>
              <a:rPr lang="ja-JP" altLang="en-US" sz="3600" dirty="0">
                <a:latin typeface="花鳥風月"/>
              </a:rPr>
              <a:t>マーケティングの基本</a:t>
            </a:r>
            <a:endParaRPr kumimoji="1" lang="ja-JP" altLang="en-US" sz="3600" dirty="0">
              <a:latin typeface="花鳥風月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6BE5F3F-8EED-4AE4-86D1-54848C5DF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437" y="2554109"/>
            <a:ext cx="5940422" cy="378658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E9C121-5189-4147-8C0D-F3DEE5239DED}"/>
              </a:ext>
            </a:extLst>
          </p:cNvPr>
          <p:cNvSpPr txBox="1"/>
          <p:nvPr/>
        </p:nvSpPr>
        <p:spPr>
          <a:xfrm>
            <a:off x="2019403" y="1585289"/>
            <a:ext cx="8153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Web</a:t>
            </a:r>
            <a:r>
              <a:rPr kumimoji="1" lang="ja-JP" altLang="en-US" sz="2000" dirty="0"/>
              <a:t>マーケティングの目的を知るために、具体例から考えると、、、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EA2620-2283-4892-8FE6-4BBA42C9E54A}"/>
              </a:ext>
            </a:extLst>
          </p:cNvPr>
          <p:cNvSpPr txBox="1"/>
          <p:nvPr/>
        </p:nvSpPr>
        <p:spPr>
          <a:xfrm>
            <a:off x="363141" y="3272164"/>
            <a:ext cx="531427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000" b="1" dirty="0"/>
          </a:p>
          <a:p>
            <a:r>
              <a:rPr kumimoji="1" lang="ja-JP" altLang="en-US" sz="2000" b="1" dirty="0"/>
              <a:t>・</a:t>
            </a:r>
            <a:r>
              <a:rPr kumimoji="1" lang="en-US" altLang="ja-JP" sz="2000" b="1" dirty="0"/>
              <a:t>Amazon</a:t>
            </a:r>
          </a:p>
          <a:p>
            <a:endParaRPr kumimoji="1" lang="en-US" altLang="ja-JP" sz="2000" b="1" dirty="0"/>
          </a:p>
          <a:p>
            <a:r>
              <a:rPr lang="ja-JP" altLang="en-US" dirty="0"/>
              <a:t>　→</a:t>
            </a:r>
            <a:r>
              <a:rPr lang="en-US" altLang="ja-JP" sz="2000" dirty="0"/>
              <a:t>EC</a:t>
            </a:r>
            <a:r>
              <a:rPr lang="ja-JP" altLang="en-US" sz="2000" dirty="0"/>
              <a:t>サイトとして使われることが多い</a:t>
            </a:r>
            <a:endParaRPr lang="en-US" altLang="ja-JP" sz="2000" dirty="0"/>
          </a:p>
          <a:p>
            <a:r>
              <a:rPr kumimoji="1" lang="ja-JP" altLang="en-US" sz="2000" dirty="0"/>
              <a:t>　　サイトを通した直接的な商品販売が目的</a:t>
            </a:r>
            <a:endParaRPr kumimoji="1" lang="en-US" altLang="ja-JP" sz="2000" dirty="0"/>
          </a:p>
          <a:p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B2A812-DDFD-45B9-9CE8-43816A3C8917}"/>
              </a:ext>
            </a:extLst>
          </p:cNvPr>
          <p:cNvSpPr txBox="1"/>
          <p:nvPr/>
        </p:nvSpPr>
        <p:spPr>
          <a:xfrm>
            <a:off x="8768143" y="6412019"/>
            <a:ext cx="3191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https://www.amazon.co.jp/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825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31942</TotalTime>
  <Words>909</Words>
  <Application>Microsoft Office PowerPoint</Application>
  <PresentationFormat>ワイド画面</PresentationFormat>
  <Paragraphs>177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花鳥風月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 洸瑠</dc:creator>
  <cp:lastModifiedBy>後藤 洸瑠</cp:lastModifiedBy>
  <cp:revision>8</cp:revision>
  <dcterms:created xsi:type="dcterms:W3CDTF">2021-12-15T05:35:39Z</dcterms:created>
  <dcterms:modified xsi:type="dcterms:W3CDTF">2022-03-30T09:28:05Z</dcterms:modified>
</cp:coreProperties>
</file>