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5" r:id="rId9"/>
    <p:sldId id="260" r:id="rId10"/>
    <p:sldId id="270" r:id="rId11"/>
    <p:sldId id="263" r:id="rId12"/>
    <p:sldId id="271" r:id="rId13"/>
    <p:sldId id="261" r:id="rId14"/>
    <p:sldId id="266" r:id="rId15"/>
    <p:sldId id="272" r:id="rId16"/>
    <p:sldId id="262" r:id="rId17"/>
    <p:sldId id="273" r:id="rId18"/>
    <p:sldId id="274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FF33"/>
    <a:srgbClr val="6FF18E"/>
    <a:srgbClr val="66FFCC"/>
    <a:srgbClr val="D4D4DE"/>
    <a:srgbClr val="B8BFC7"/>
    <a:srgbClr val="FFFF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660" y="6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 洸瑠" userId="999ea1b7fbd20546" providerId="LiveId" clId="{A6FBE529-5FA0-4CEC-BC90-35C0A91661A9}"/>
    <pc:docChg chg="modSld">
      <pc:chgData name="後藤 洸瑠" userId="999ea1b7fbd20546" providerId="LiveId" clId="{A6FBE529-5FA0-4CEC-BC90-35C0A91661A9}" dt="2022-05-02T07:20:14.463" v="881" actId="1076"/>
      <pc:docMkLst>
        <pc:docMk/>
      </pc:docMkLst>
      <pc:sldChg chg="modSp mod">
        <pc:chgData name="後藤 洸瑠" userId="999ea1b7fbd20546" providerId="LiveId" clId="{A6FBE529-5FA0-4CEC-BC90-35C0A91661A9}" dt="2022-04-26T07:04:43.957" v="3" actId="20577"/>
        <pc:sldMkLst>
          <pc:docMk/>
          <pc:sldMk cId="3059124746" sldId="259"/>
        </pc:sldMkLst>
        <pc:spChg chg="mod">
          <ac:chgData name="後藤 洸瑠" userId="999ea1b7fbd20546" providerId="LiveId" clId="{A6FBE529-5FA0-4CEC-BC90-35C0A91661A9}" dt="2022-04-26T07:04:43.957" v="3" actId="20577"/>
          <ac:spMkLst>
            <pc:docMk/>
            <pc:sldMk cId="3059124746" sldId="259"/>
            <ac:spMk id="6" creationId="{8E964202-0754-46CB-A5F8-48F65193F20A}"/>
          </ac:spMkLst>
        </pc:spChg>
      </pc:sldChg>
      <pc:sldChg chg="modSp mod">
        <pc:chgData name="後藤 洸瑠" userId="999ea1b7fbd20546" providerId="LiveId" clId="{A6FBE529-5FA0-4CEC-BC90-35C0A91661A9}" dt="2022-04-26T08:55:57.405" v="31" actId="20577"/>
        <pc:sldMkLst>
          <pc:docMk/>
          <pc:sldMk cId="1420520661" sldId="260"/>
        </pc:sldMkLst>
        <pc:spChg chg="mod">
          <ac:chgData name="後藤 洸瑠" userId="999ea1b7fbd20546" providerId="LiveId" clId="{A6FBE529-5FA0-4CEC-BC90-35C0A91661A9}" dt="2022-04-26T08:55:57.405" v="31" actId="20577"/>
          <ac:spMkLst>
            <pc:docMk/>
            <pc:sldMk cId="1420520661" sldId="260"/>
            <ac:spMk id="10" creationId="{2E935031-7E4E-46BD-A157-B14EF7622E0F}"/>
          </ac:spMkLst>
        </pc:spChg>
      </pc:sldChg>
      <pc:sldChg chg="addSp modSp mod">
        <pc:chgData name="後藤 洸瑠" userId="999ea1b7fbd20546" providerId="LiveId" clId="{A6FBE529-5FA0-4CEC-BC90-35C0A91661A9}" dt="2022-05-02T07:20:14.463" v="881" actId="1076"/>
        <pc:sldMkLst>
          <pc:docMk/>
          <pc:sldMk cId="2783108798" sldId="274"/>
        </pc:sldMkLst>
        <pc:spChg chg="mod">
          <ac:chgData name="後藤 洸瑠" userId="999ea1b7fbd20546" providerId="LiveId" clId="{A6FBE529-5FA0-4CEC-BC90-35C0A91661A9}" dt="2022-05-02T07:20:14.463" v="881" actId="1076"/>
          <ac:spMkLst>
            <pc:docMk/>
            <pc:sldMk cId="2783108798" sldId="274"/>
            <ac:spMk id="2" creationId="{98EBD1F6-85DE-456C-A396-4FF28E785CCB}"/>
          </ac:spMkLst>
        </pc:spChg>
        <pc:spChg chg="add mod">
          <ac:chgData name="後藤 洸瑠" userId="999ea1b7fbd20546" providerId="LiveId" clId="{A6FBE529-5FA0-4CEC-BC90-35C0A91661A9}" dt="2022-05-02T07:20:08.621" v="880" actId="1076"/>
          <ac:spMkLst>
            <pc:docMk/>
            <pc:sldMk cId="2783108798" sldId="274"/>
            <ac:spMk id="3" creationId="{8E9E8E0E-3D75-4B5D-97DE-CD0A829863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8DA84-1A70-4EBB-BA68-98335CA55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E4061A-1267-4AB7-9F8E-F170B00E8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D1B6A1-7556-47FA-AE5A-F1CED5E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1EFECC-8D32-4A5E-A343-F3DF3442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E97FF-3B31-4A54-B992-8ACD6FC2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2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352FE-0DC5-4111-9A83-84DAE19B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2F87D5-507E-400A-9DE9-2B96A4A3F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409297-6BA1-4A93-B45D-861999D0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FDAA8-D78D-47C8-9097-8F33C569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173B67-E2D7-4962-8824-DDBDFE78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47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CE66B5-429D-4238-AA01-7BEB3F4D5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08A96E-4D75-4C55-B27A-9CE98C3C4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E166B1-68B2-4080-99C9-6FE7FF85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9A2414-65CB-4A3D-BC2F-AED5A45A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E687E-A961-42DA-B058-0D949C0E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9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8EBF9-87A4-4EF7-A97F-840B551C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03AA0-91D3-4804-9C75-F2820E47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666F1-88F4-4D69-8129-FE28533F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12C28F-5D0A-44F8-9DE2-4411CC90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F294D2-C6B3-43B5-BD82-389657A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8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9D410-677B-4CD9-B176-B94C1E2A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32F11E-5304-4B78-B4C1-53200E65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7E5F40-FDB1-4962-91D0-4FF72501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0CF993-4702-4056-87D0-21AFBA25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F9E64C-B45D-49FD-8525-B12CCB70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5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67302-F80D-4ED1-8970-96F89482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4276D4-3FA2-4BD9-81DA-64E70CDD1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EB56D1-D56D-487E-B2E0-8A6E1F9EC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445FD5-86DF-4526-BB4C-F397EF0E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3B9AF2-0310-4BC6-9372-9F7054F5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8A4370-ECE0-4855-B062-13339756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9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9EB5C-D3F6-4ABE-BE25-F5BA188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B99EC1-4651-44A4-A874-34A415F6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2DACD6-EA88-4CD7-86C1-DDBBCE49B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94EE63-C23C-4B9D-9434-3E2A9EA34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782451-F918-49F3-BC8B-748730F7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FC7326-D753-4F4F-AEA1-AD2F6041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9B9293-5040-4592-8946-0031FDE1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F1B85B-794B-443D-A1B9-C834ED25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2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5D78CC-DBDD-4D8A-B54A-7551FA67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475A05-4667-4EB3-AE21-9C8069FA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60287C-A6DE-4B61-80D9-D315134B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BB5F97-13B6-4D7C-82E6-1AA2AE4C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CD6167-95AE-42A0-B33E-F7189F7D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A7349B3-0490-4F35-8CD4-47B7ACE1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CB9B1E-96CA-4BBA-9837-4DA75445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02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0C00C-DE85-4151-8227-648FEC9A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1C35E1-EE9C-407F-96A7-3B1F57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D871D4-DDD7-4150-902A-2F2930C3A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DDF166-1EAC-4CEE-9EB2-42361E52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29CB5-CE59-4053-A112-C5586D10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A3DC19-9279-4475-9D95-0672E0AB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00CAB-BAE6-48D8-A9B8-2CFB155C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73E93A5-0864-4ACC-8AE1-D048DCA73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CAEEFB-9647-460B-B8C2-AF0BE686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A1A258-7868-4766-BA3B-1172C1B5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82E290-B459-4C60-BB06-AB497BDC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561D9A-3ED5-4030-BAEC-BD3EDD19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61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212642-D60F-44B4-9262-17943AD4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A0A18A-1A92-4C86-B411-5CD7F9E01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B8A5DA-B4E0-4725-B7CC-F344AE6A1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CE63-693D-4F24-B145-96DD5C9E1AEC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2F32D3-9B4E-401B-9D54-8BC781351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7EB9D2-2169-4ABB-A468-E26733E3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BA97-6623-4001-A261-A46A5F5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7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84758B-B970-40A6-83BB-5A3772D4EC36}"/>
              </a:ext>
            </a:extLst>
          </p:cNvPr>
          <p:cNvSpPr/>
          <p:nvPr/>
        </p:nvSpPr>
        <p:spPr>
          <a:xfrm>
            <a:off x="0" y="2275449"/>
            <a:ext cx="12192000" cy="2307102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C8B795-FC74-478B-B663-59F41FDEF31C}"/>
              </a:ext>
            </a:extLst>
          </p:cNvPr>
          <p:cNvSpPr txBox="1"/>
          <p:nvPr/>
        </p:nvSpPr>
        <p:spPr>
          <a:xfrm>
            <a:off x="3770684" y="2967335"/>
            <a:ext cx="4650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u="sng" dirty="0"/>
              <a:t>　</a:t>
            </a:r>
            <a:r>
              <a:rPr kumimoji="1" lang="en-US" altLang="ja-JP" sz="5400" b="1" u="sng" dirty="0"/>
              <a:t>GA</a:t>
            </a:r>
            <a:r>
              <a:rPr kumimoji="1" lang="ja-JP" altLang="en-US" sz="5400" b="1" u="sng" dirty="0"/>
              <a:t>の基本　</a:t>
            </a:r>
          </a:p>
        </p:txBody>
      </p:sp>
    </p:spTree>
    <p:extLst>
      <p:ext uri="{BB962C8B-B14F-4D97-AF65-F5344CB8AC3E}">
        <p14:creationId xmlns:p14="http://schemas.microsoft.com/office/powerpoint/2010/main" val="19999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</a:t>
            </a:r>
            <a:r>
              <a:rPr kumimoji="1" lang="en-US" altLang="ja-JP" sz="2400" spc="110" dirty="0">
                <a:highlight>
                  <a:srgbClr val="FFFF00"/>
                </a:highlight>
              </a:rPr>
              <a:t>GA</a:t>
            </a:r>
            <a:r>
              <a:rPr kumimoji="1" lang="ja-JP" altLang="en-US" sz="2400" spc="110" dirty="0">
                <a:highlight>
                  <a:srgbClr val="FFFF00"/>
                </a:highlight>
              </a:rPr>
              <a:t>の見方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175782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5927D7-68E1-480C-B9AB-D44E8C66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5" y="1928553"/>
            <a:ext cx="11059449" cy="34870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4B26D6-6DAE-4E48-BF9B-893BC2DCC9FA}"/>
              </a:ext>
            </a:extLst>
          </p:cNvPr>
          <p:cNvSpPr/>
          <p:nvPr/>
        </p:nvSpPr>
        <p:spPr>
          <a:xfrm>
            <a:off x="927354" y="1983971"/>
            <a:ext cx="2648990" cy="34137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DEE799-8109-45AA-B309-5F2E47F407EE}"/>
              </a:ext>
            </a:extLst>
          </p:cNvPr>
          <p:cNvSpPr txBox="1"/>
          <p:nvPr/>
        </p:nvSpPr>
        <p:spPr>
          <a:xfrm>
            <a:off x="1082298" y="137714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ディメンション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F64A69-514A-4DFA-B685-4EEDB3D00F2C}"/>
              </a:ext>
            </a:extLst>
          </p:cNvPr>
          <p:cNvSpPr txBox="1"/>
          <p:nvPr/>
        </p:nvSpPr>
        <p:spPr>
          <a:xfrm>
            <a:off x="7190928" y="137714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指標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D95AB3C-B8CC-4353-B6DC-DF571A04C43F}"/>
              </a:ext>
            </a:extLst>
          </p:cNvPr>
          <p:cNvSpPr/>
          <p:nvPr/>
        </p:nvSpPr>
        <p:spPr>
          <a:xfrm>
            <a:off x="3638014" y="1983971"/>
            <a:ext cx="8008640" cy="962998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8417A0-EDBF-40FE-9D5B-11D2B5F9F250}"/>
              </a:ext>
            </a:extLst>
          </p:cNvPr>
          <p:cNvSpPr txBox="1"/>
          <p:nvPr/>
        </p:nvSpPr>
        <p:spPr>
          <a:xfrm>
            <a:off x="587205" y="493667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の見方</a:t>
            </a:r>
            <a:endParaRPr kumimoji="1" lang="ja-JP" altLang="en-US" sz="2800" b="1" spc="11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46B9CDD-82BB-40A1-8B3C-0BA0DE3C8D8E}"/>
              </a:ext>
            </a:extLst>
          </p:cNvPr>
          <p:cNvSpPr txBox="1"/>
          <p:nvPr/>
        </p:nvSpPr>
        <p:spPr>
          <a:xfrm>
            <a:off x="2933351" y="5757948"/>
            <a:ext cx="941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ディメンションを分析の対象として、指標の数値を比較して見る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124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</a:t>
            </a:r>
            <a:r>
              <a:rPr kumimoji="1" lang="en-US" altLang="ja-JP" sz="2400" spc="110" dirty="0">
                <a:highlight>
                  <a:srgbClr val="FFFF00"/>
                </a:highlight>
              </a:rPr>
              <a:t>GA</a:t>
            </a:r>
            <a:r>
              <a:rPr kumimoji="1" lang="ja-JP" altLang="en-US" sz="2400" spc="110" dirty="0">
                <a:highlight>
                  <a:srgbClr val="FFFF00"/>
                </a:highlight>
              </a:rPr>
              <a:t>のポイント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87421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46DDB7-F3AE-4BFA-9913-0D1B80A3BBF8}"/>
              </a:ext>
            </a:extLst>
          </p:cNvPr>
          <p:cNvSpPr txBox="1"/>
          <p:nvPr/>
        </p:nvSpPr>
        <p:spPr>
          <a:xfrm>
            <a:off x="1745450" y="1538140"/>
            <a:ext cx="949490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b="1" spc="110" dirty="0"/>
              <a:t>セカンダリディメンション</a:t>
            </a:r>
            <a:r>
              <a:rPr kumimoji="1" lang="ja-JP" altLang="en-US" spc="110" dirty="0"/>
              <a:t>：レポートにディメンションを追加できる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spc="110" dirty="0"/>
              <a:t>▷メリット；</a:t>
            </a:r>
            <a:r>
              <a:rPr lang="en-US" altLang="ja-JP" sz="2000" spc="110" dirty="0"/>
              <a:t>GA</a:t>
            </a:r>
            <a:r>
              <a:rPr lang="ja-JP" altLang="en-US" sz="2000" spc="110" dirty="0"/>
              <a:t>の豊富なディメンションを掛け合わせることができるため、</a:t>
            </a:r>
            <a:endParaRPr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spc="110" dirty="0"/>
              <a:t>　　　　　　多様な角度から分析することができる</a:t>
            </a:r>
            <a:endParaRPr kumimoji="1" lang="en-US" altLang="ja-JP" sz="2000" spc="11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55D03B-A200-4D22-9306-E2BCE6E5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0" y="3174076"/>
            <a:ext cx="5267373" cy="20061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1D98D4A-A7CA-4448-92F6-640D8C816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64"/>
          <a:stretch/>
        </p:blipFill>
        <p:spPr>
          <a:xfrm>
            <a:off x="6096000" y="4294623"/>
            <a:ext cx="5912984" cy="205047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CF7D4-D0D7-4052-A59A-8915FA6C80D2}"/>
              </a:ext>
            </a:extLst>
          </p:cNvPr>
          <p:cNvSpPr/>
          <p:nvPr/>
        </p:nvSpPr>
        <p:spPr>
          <a:xfrm>
            <a:off x="1949177" y="3174076"/>
            <a:ext cx="1778923" cy="317269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81DCA5-E23E-489C-AE3F-BD4B5DF14FFC}"/>
              </a:ext>
            </a:extLst>
          </p:cNvPr>
          <p:cNvSpPr/>
          <p:nvPr/>
        </p:nvSpPr>
        <p:spPr>
          <a:xfrm>
            <a:off x="6274191" y="5297692"/>
            <a:ext cx="5718517" cy="428319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14400B-A2A8-4CC7-99EA-C80774572DEA}"/>
              </a:ext>
            </a:extLst>
          </p:cNvPr>
          <p:cNvSpPr txBox="1"/>
          <p:nvPr/>
        </p:nvSpPr>
        <p:spPr>
          <a:xfrm>
            <a:off x="587205" y="493667"/>
            <a:ext cx="259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のポイント</a:t>
            </a:r>
            <a:endParaRPr kumimoji="1" lang="ja-JP" altLang="en-US" sz="2800" b="1" spc="110" dirty="0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C56A936C-865A-406B-BCC7-8DE91C6F413E}"/>
              </a:ext>
            </a:extLst>
          </p:cNvPr>
          <p:cNvSpPr/>
          <p:nvPr/>
        </p:nvSpPr>
        <p:spPr>
          <a:xfrm rot="6558670">
            <a:off x="5545806" y="4416829"/>
            <a:ext cx="432261" cy="338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21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61A3C6-907A-4DBD-A47A-B0BA9D74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00" y="3263438"/>
            <a:ext cx="5133400" cy="33728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0BF607-C4D6-430A-966B-F16D4365FFF0}"/>
              </a:ext>
            </a:extLst>
          </p:cNvPr>
          <p:cNvSpPr txBox="1"/>
          <p:nvPr/>
        </p:nvSpPr>
        <p:spPr>
          <a:xfrm>
            <a:off x="674644" y="1509363"/>
            <a:ext cx="1084271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b="1" spc="110" dirty="0"/>
              <a:t>カスタムレポート</a:t>
            </a:r>
            <a:r>
              <a:rPr kumimoji="1" lang="ja-JP" altLang="en-US" spc="110" dirty="0"/>
              <a:t>：指標やディメンションなどを自由にカスタマイズしたレポートを作れる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spc="110" dirty="0"/>
              <a:t>▷メリット；・毎回データを絞り込むことなく、必要なデータを抽出できる</a:t>
            </a:r>
            <a:endParaRPr kumimoji="1" lang="en-US" altLang="ja-JP" sz="20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spc="110" dirty="0"/>
              <a:t>　　　　　　・</a:t>
            </a:r>
            <a:r>
              <a:rPr kumimoji="1" lang="ja-JP" altLang="en-US" sz="2000" spc="110" dirty="0"/>
              <a:t>編集が簡単で、レポート内容が保存されるため、工数の削減に繋がる</a:t>
            </a:r>
            <a:endParaRPr kumimoji="1" lang="en-US" altLang="ja-JP" sz="2000" spc="11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8107CD-C95F-49CE-96B9-6982BA5CF112}"/>
              </a:ext>
            </a:extLst>
          </p:cNvPr>
          <p:cNvSpPr/>
          <p:nvPr/>
        </p:nvSpPr>
        <p:spPr>
          <a:xfrm>
            <a:off x="3529300" y="4396154"/>
            <a:ext cx="5133400" cy="1983544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563EA8-A7E7-4D86-8977-79827A5F1222}"/>
              </a:ext>
            </a:extLst>
          </p:cNvPr>
          <p:cNvSpPr txBox="1"/>
          <p:nvPr/>
        </p:nvSpPr>
        <p:spPr>
          <a:xfrm>
            <a:off x="587205" y="493667"/>
            <a:ext cx="259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のポイント</a:t>
            </a:r>
            <a:endParaRPr kumimoji="1" lang="ja-JP" altLang="en-US" sz="2800" b="1" spc="110" dirty="0"/>
          </a:p>
        </p:txBody>
      </p:sp>
    </p:spTree>
    <p:extLst>
      <p:ext uri="{BB962C8B-B14F-4D97-AF65-F5344CB8AC3E}">
        <p14:creationId xmlns:p14="http://schemas.microsoft.com/office/powerpoint/2010/main" val="6904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</a:t>
            </a:r>
            <a:r>
              <a:rPr kumimoji="1" lang="en-US" altLang="ja-JP" sz="2400" spc="110" dirty="0">
                <a:highlight>
                  <a:srgbClr val="FFFF00"/>
                </a:highlight>
              </a:rPr>
              <a:t>GA</a:t>
            </a:r>
            <a:r>
              <a:rPr kumimoji="1" lang="ja-JP" altLang="en-US" sz="2400" spc="110" dirty="0">
                <a:highlight>
                  <a:srgbClr val="FFFF00"/>
                </a:highlight>
              </a:rPr>
              <a:t>を用いたアクセス解析：活用例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81991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FF70DC-C860-40D0-85EF-6B63F547A4FB}"/>
              </a:ext>
            </a:extLst>
          </p:cNvPr>
          <p:cNvSpPr txBox="1"/>
          <p:nvPr/>
        </p:nvSpPr>
        <p:spPr>
          <a:xfrm>
            <a:off x="1839706" y="1573877"/>
            <a:ext cx="8512587" cy="4365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・広告出稿の戦略変更</a:t>
            </a:r>
            <a:endParaRPr kumimoji="1" lang="en-US" altLang="ja-JP" sz="2000" b="1" spc="11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▷広告を出稿したサイトへのアクセス経路やアクセス元のデータを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算出することによって、効果測定を数値化して行うことができる。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・サイト設計の構築</a:t>
            </a:r>
            <a:endParaRPr lang="en-US" altLang="ja-JP" sz="2000" b="1" spc="11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▷ユーザーの</a:t>
            </a:r>
            <a:r>
              <a:rPr kumimoji="1" lang="en-US" altLang="ja-JP" spc="110" dirty="0"/>
              <a:t>LP</a:t>
            </a:r>
            <a:r>
              <a:rPr kumimoji="1" lang="ja-JP" altLang="en-US" spc="110" dirty="0"/>
              <a:t>や離脱ページ、</a:t>
            </a:r>
            <a:r>
              <a:rPr kumimoji="1" lang="en-US" altLang="ja-JP" spc="110" dirty="0"/>
              <a:t>CV</a:t>
            </a:r>
            <a:r>
              <a:rPr kumimoji="1" lang="ja-JP" altLang="en-US" spc="110" dirty="0"/>
              <a:t>経路といったサイト内での行動履歴</a:t>
            </a:r>
            <a:r>
              <a:rPr lang="ja-JP" altLang="en-US" spc="110" dirty="0"/>
              <a:t>を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測定できるため、サイト内の導線を適切に構築することができる。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・ターゲティングの最適化</a:t>
            </a:r>
            <a:endParaRPr kumimoji="1" lang="en-US" altLang="ja-JP" sz="2000" b="1" spc="11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▷どういったコンテンツが、どのようなユーザーに見られているのか、を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把握することによってユーザーの特徴や需要等を数値化して確認できる。</a:t>
            </a:r>
            <a:endParaRPr kumimoji="1" lang="en-US" altLang="ja-JP" spc="11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2328AA-ACCF-40F8-A071-13BE81A103C3}"/>
              </a:ext>
            </a:extLst>
          </p:cNvPr>
          <p:cNvSpPr txBox="1"/>
          <p:nvPr/>
        </p:nvSpPr>
        <p:spPr>
          <a:xfrm>
            <a:off x="587205" y="493667"/>
            <a:ext cx="5958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を用いたアクセス解析：活用例</a:t>
            </a:r>
            <a:endParaRPr kumimoji="1" lang="ja-JP" altLang="en-US" sz="2800" b="1" spc="110" dirty="0"/>
          </a:p>
        </p:txBody>
      </p:sp>
    </p:spTree>
    <p:extLst>
      <p:ext uri="{BB962C8B-B14F-4D97-AF65-F5344CB8AC3E}">
        <p14:creationId xmlns:p14="http://schemas.microsoft.com/office/powerpoint/2010/main" val="326536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>
                <a:highlight>
                  <a:srgbClr val="FFFF00"/>
                </a:highlight>
              </a:rPr>
              <a:t>・まとめ</a:t>
            </a:r>
            <a:endParaRPr kumimoji="1" lang="en-US" altLang="ja-JP" sz="2400" spc="11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210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EBD1F6-85DE-456C-A396-4FF28E785CCB}"/>
              </a:ext>
            </a:extLst>
          </p:cNvPr>
          <p:cNvSpPr txBox="1"/>
          <p:nvPr/>
        </p:nvSpPr>
        <p:spPr>
          <a:xfrm>
            <a:off x="1504678" y="565384"/>
            <a:ext cx="130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110" dirty="0"/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9E8E0E-3D75-4B5D-97DE-CD0A82986317}"/>
              </a:ext>
            </a:extLst>
          </p:cNvPr>
          <p:cNvSpPr txBox="1"/>
          <p:nvPr/>
        </p:nvSpPr>
        <p:spPr>
          <a:xfrm>
            <a:off x="2156780" y="1434864"/>
            <a:ext cx="7878439" cy="398827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</a:t>
            </a:r>
            <a:r>
              <a:rPr kumimoji="1" lang="en-US" altLang="ja-JP" spc="110" dirty="0"/>
              <a:t>GA</a:t>
            </a:r>
            <a:r>
              <a:rPr kumimoji="1" lang="ja-JP" altLang="en-US" spc="110" dirty="0"/>
              <a:t>（</a:t>
            </a:r>
            <a:r>
              <a:rPr kumimoji="1" lang="en-US" altLang="ja-JP" spc="110" dirty="0"/>
              <a:t>Google Analytics</a:t>
            </a:r>
            <a:r>
              <a:rPr kumimoji="1" lang="ja-JP" altLang="en-US" spc="110" dirty="0"/>
              <a:t>）とは、アクセス解析ツールであり、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ユーザーのアクセス情報をデータ化して、分析に活用できる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</a:t>
            </a:r>
            <a:r>
              <a:rPr lang="en-US" altLang="ja-JP" spc="110" dirty="0"/>
              <a:t>GA</a:t>
            </a:r>
            <a:r>
              <a:rPr lang="ja-JP" altLang="en-US" spc="110" dirty="0"/>
              <a:t>では、リアルタイム・ユーザー・集客・行動・コンバージョン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の</a:t>
            </a:r>
            <a:r>
              <a:rPr kumimoji="1" lang="en-US" altLang="ja-JP" spc="110" dirty="0"/>
              <a:t>5</a:t>
            </a:r>
            <a:r>
              <a:rPr lang="ja-JP" altLang="en-US" spc="110" dirty="0"/>
              <a:t>種</a:t>
            </a:r>
            <a:r>
              <a:rPr kumimoji="1" lang="ja-JP" altLang="en-US" spc="110" dirty="0"/>
              <a:t>の大まかなレポートを用いてデータを見ることができる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</a:t>
            </a:r>
            <a:r>
              <a:rPr kumimoji="1" lang="en-US" altLang="ja-JP" spc="110" dirty="0"/>
              <a:t>GA</a:t>
            </a:r>
            <a:r>
              <a:rPr kumimoji="1" lang="ja-JP" altLang="en-US" spc="110" dirty="0"/>
              <a:t>では、セカンダリディメンションやカスタムレポートのように、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データに条件付けすることができ、必要なデータを求められる。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</a:t>
            </a:r>
            <a:r>
              <a:rPr lang="en-US" altLang="ja-JP" spc="110" dirty="0"/>
              <a:t>GA</a:t>
            </a:r>
            <a:r>
              <a:rPr lang="ja-JP" altLang="en-US" spc="110" dirty="0"/>
              <a:t>などアクセス解析ツールを用いて得られたデータは、サイト構築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やサイト上で行われる施策改善などに使われます。</a:t>
            </a:r>
            <a:endParaRPr kumimoji="1" lang="en-US" altLang="ja-JP" spc="110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0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351796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・アクセス解析とは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31035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CC2443-98C6-4E66-8BD8-F576063FA486}"/>
              </a:ext>
            </a:extLst>
          </p:cNvPr>
          <p:cNvSpPr txBox="1"/>
          <p:nvPr/>
        </p:nvSpPr>
        <p:spPr>
          <a:xfrm>
            <a:off x="587205" y="493667"/>
            <a:ext cx="317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110" dirty="0"/>
              <a:t>アクセス解析とは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A1BD6A-B5E6-465C-A875-8752E71C2AB2}"/>
              </a:ext>
            </a:extLst>
          </p:cNvPr>
          <p:cNvSpPr txBox="1"/>
          <p:nvPr/>
        </p:nvSpPr>
        <p:spPr>
          <a:xfrm>
            <a:off x="768580" y="1936794"/>
            <a:ext cx="10654840" cy="979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アクセス解析とは、</a:t>
            </a:r>
            <a:r>
              <a:rPr kumimoji="1" lang="en-US" altLang="ja-JP" sz="28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Web</a:t>
            </a:r>
            <a:r>
              <a:rPr kumimoji="1" lang="ja-JP" altLang="en-US" sz="28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サイトに訪れるユーザーの数・属性・行動を</a:t>
            </a:r>
            <a:endParaRPr kumimoji="1" lang="en-US" altLang="ja-JP" sz="2800" b="1" spc="11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ja-JP" altLang="en-US" sz="28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データ化し、そのデータを用いて分析すること</a:t>
            </a:r>
            <a:endParaRPr kumimoji="1" lang="ja-JP" altLang="en-US" sz="2800" b="1" spc="11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B483A8-9794-4F7C-A5A0-05ECB8B51BB5}"/>
              </a:ext>
            </a:extLst>
          </p:cNvPr>
          <p:cNvSpPr txBox="1"/>
          <p:nvPr/>
        </p:nvSpPr>
        <p:spPr>
          <a:xfrm>
            <a:off x="2069577" y="3941451"/>
            <a:ext cx="8052846" cy="671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アクセス解析を行うことで、</a:t>
            </a:r>
            <a:r>
              <a:rPr kumimoji="1" lang="en-US" altLang="ja-JP" spc="110" dirty="0"/>
              <a:t>Web</a:t>
            </a:r>
            <a:r>
              <a:rPr kumimoji="1" lang="ja-JP" altLang="en-US" spc="110" dirty="0"/>
              <a:t>サイトの現状を把握することができ、</a:t>
            </a:r>
            <a:endParaRPr kumimoji="1" lang="en-US" altLang="ja-JP" spc="110" dirty="0"/>
          </a:p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課題を発見し、</a:t>
            </a:r>
            <a:r>
              <a:rPr lang="ja-JP" altLang="en-US" spc="110" dirty="0"/>
              <a:t>改善につなげることができる。</a:t>
            </a:r>
            <a:endParaRPr kumimoji="1" lang="ja-JP" altLang="en-US" spc="11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24273D-3138-4796-8AE9-EFFB39B6ACD9}"/>
              </a:ext>
            </a:extLst>
          </p:cNvPr>
          <p:cNvSpPr txBox="1"/>
          <p:nvPr/>
        </p:nvSpPr>
        <p:spPr>
          <a:xfrm>
            <a:off x="2574523" y="5528999"/>
            <a:ext cx="704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110" dirty="0"/>
              <a:t>アクセス解析を行うために、アクセス解析ツールが使われる。</a:t>
            </a:r>
          </a:p>
        </p:txBody>
      </p:sp>
    </p:spTree>
    <p:extLst>
      <p:ext uri="{BB962C8B-B14F-4D97-AF65-F5344CB8AC3E}">
        <p14:creationId xmlns:p14="http://schemas.microsoft.com/office/powerpoint/2010/main" val="1352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</a:t>
            </a:r>
            <a:r>
              <a:rPr kumimoji="1" lang="en-US" altLang="ja-JP" sz="2400" spc="110" dirty="0">
                <a:highlight>
                  <a:srgbClr val="FFFF00"/>
                </a:highlight>
              </a:rPr>
              <a:t>GA(Google Analytics)</a:t>
            </a:r>
            <a:r>
              <a:rPr kumimoji="1" lang="ja-JP" altLang="en-US" sz="2400" spc="110" dirty="0">
                <a:highlight>
                  <a:srgbClr val="FFFF00"/>
                </a:highlight>
              </a:rPr>
              <a:t>とは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のレポートについて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234269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DB5808-0F6F-4D8D-8333-D34681E7E482}"/>
              </a:ext>
            </a:extLst>
          </p:cNvPr>
          <p:cNvSpPr txBox="1"/>
          <p:nvPr/>
        </p:nvSpPr>
        <p:spPr>
          <a:xfrm>
            <a:off x="2499360" y="2128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D14534-C6C5-44D1-95AF-9FAA88EA05A0}"/>
              </a:ext>
            </a:extLst>
          </p:cNvPr>
          <p:cNvSpPr txBox="1"/>
          <p:nvPr/>
        </p:nvSpPr>
        <p:spPr>
          <a:xfrm>
            <a:off x="992679" y="1443255"/>
            <a:ext cx="10206640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dirty="0"/>
              <a:t>　</a:t>
            </a:r>
            <a:r>
              <a:rPr kumimoji="1" lang="en-US" altLang="ja-JP" spc="110" dirty="0"/>
              <a:t>GA(Google Analytics)</a:t>
            </a:r>
            <a:r>
              <a:rPr kumimoji="1" lang="ja-JP" altLang="en-US" spc="110" dirty="0"/>
              <a:t>とは、</a:t>
            </a:r>
            <a:r>
              <a:rPr kumimoji="1" lang="en-US" altLang="ja-JP" sz="24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Web</a:t>
            </a:r>
            <a:r>
              <a:rPr kumimoji="1" lang="ja-JP" altLang="en-US" sz="24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ビーコン型のアクセス解析ツール</a:t>
            </a:r>
            <a:r>
              <a:rPr kumimoji="1" lang="ja-JP" altLang="en-US" spc="110" dirty="0"/>
              <a:t>である。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en-US" altLang="ja-JP" spc="110" dirty="0"/>
              <a:t>Web</a:t>
            </a:r>
            <a:r>
              <a:rPr kumimoji="1" lang="ja-JP" altLang="en-US" spc="110" dirty="0"/>
              <a:t>ビーコン型のアクセス解析ツールは、各ページに計測タグを</a:t>
            </a:r>
            <a:endParaRPr kumimoji="1" lang="en-US" altLang="ja-JP" spc="110" dirty="0"/>
          </a:p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貼り付ける</a:t>
            </a:r>
            <a:r>
              <a:rPr lang="ja-JP" altLang="en-US" spc="110" dirty="0"/>
              <a:t>ことで、アクセス状況を解析できる。</a:t>
            </a:r>
            <a:endParaRPr lang="en-US" altLang="ja-JP" spc="11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964202-0754-46CB-A5F8-48F65193F20A}"/>
              </a:ext>
            </a:extLst>
          </p:cNvPr>
          <p:cNvSpPr txBox="1"/>
          <p:nvPr/>
        </p:nvSpPr>
        <p:spPr>
          <a:xfrm>
            <a:off x="1737114" y="3436108"/>
            <a:ext cx="8717771" cy="261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en-US" altLang="ja-JP" spc="110" dirty="0"/>
              <a:t>GA</a:t>
            </a:r>
            <a:r>
              <a:rPr lang="ja-JP" altLang="en-US" spc="110" dirty="0"/>
              <a:t>で計測できるデータは大きく</a:t>
            </a:r>
            <a:r>
              <a:rPr lang="en-US" altLang="ja-JP" spc="110" dirty="0"/>
              <a:t>4</a:t>
            </a:r>
            <a:r>
              <a:rPr lang="ja-JP" altLang="en-US" spc="110" dirty="0"/>
              <a:t>つに分類できる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b="1" spc="110" dirty="0"/>
              <a:t>・オーディエンス</a:t>
            </a:r>
            <a:r>
              <a:rPr lang="ja-JP" altLang="en-US" spc="110" dirty="0"/>
              <a:t>（「どんな人が」「どれくらい」サイトに訪れているか）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・集客</a:t>
            </a:r>
            <a:r>
              <a:rPr kumimoji="1" lang="ja-JP" altLang="en-US" spc="110" dirty="0"/>
              <a:t>（「どこから」サイトに訪れているか）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b="1" spc="110" dirty="0"/>
              <a:t>・行動</a:t>
            </a:r>
            <a:r>
              <a:rPr lang="ja-JP" altLang="en-US" spc="110" dirty="0"/>
              <a:t>（「どこの</a:t>
            </a:r>
            <a:r>
              <a:rPr lang="en-US" altLang="ja-JP" spc="110" dirty="0"/>
              <a:t>]</a:t>
            </a:r>
            <a:r>
              <a:rPr lang="ja-JP" altLang="en-US" spc="110" dirty="0"/>
              <a:t>ページを見ているのか）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・コンバージョン</a:t>
            </a:r>
            <a:r>
              <a:rPr kumimoji="1" lang="ja-JP" altLang="en-US" spc="110" dirty="0"/>
              <a:t>（「どの程度」</a:t>
            </a:r>
            <a:r>
              <a:rPr kumimoji="1" lang="en-US" altLang="ja-JP" spc="110" dirty="0"/>
              <a:t>CV</a:t>
            </a:r>
            <a:r>
              <a:rPr kumimoji="1" lang="ja-JP" altLang="en-US" spc="110" dirty="0"/>
              <a:t>を達成することができたのか）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▷これらは</a:t>
            </a:r>
            <a:r>
              <a:rPr kumimoji="1" lang="en-US" altLang="ja-JP" spc="110" dirty="0"/>
              <a:t>GA</a:t>
            </a:r>
            <a:r>
              <a:rPr kumimoji="1" lang="ja-JP" altLang="en-US" spc="110" dirty="0"/>
              <a:t>のレポートから見ることができる</a:t>
            </a:r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88CAD987-4F49-4A53-A2B1-3498F025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33" y="5806320"/>
            <a:ext cx="3474720" cy="11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515414-F0CF-4FDB-B01E-5780CDC50D0B}"/>
              </a:ext>
            </a:extLst>
          </p:cNvPr>
          <p:cNvSpPr txBox="1"/>
          <p:nvPr/>
        </p:nvSpPr>
        <p:spPr>
          <a:xfrm>
            <a:off x="587205" y="493667"/>
            <a:ext cx="494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GA(Google Analytics)</a:t>
            </a:r>
            <a:r>
              <a:rPr lang="ja-JP" altLang="en-US" sz="2800" b="1" spc="110" dirty="0"/>
              <a:t>とは</a:t>
            </a:r>
            <a:endParaRPr kumimoji="1" lang="ja-JP" altLang="en-US" sz="2800" b="1" spc="110" dirty="0"/>
          </a:p>
        </p:txBody>
      </p:sp>
    </p:spTree>
    <p:extLst>
      <p:ext uri="{BB962C8B-B14F-4D97-AF65-F5344CB8AC3E}">
        <p14:creationId xmlns:p14="http://schemas.microsoft.com/office/powerpoint/2010/main" val="305912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EA9F85-1B95-469F-8FFB-710FCA65D21E}"/>
              </a:ext>
            </a:extLst>
          </p:cNvPr>
          <p:cNvSpPr txBox="1"/>
          <p:nvPr/>
        </p:nvSpPr>
        <p:spPr>
          <a:xfrm>
            <a:off x="587205" y="493667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110" dirty="0"/>
              <a:t>GA</a:t>
            </a:r>
            <a:r>
              <a:rPr lang="ja-JP" altLang="en-US" sz="3200" b="1" spc="110" dirty="0"/>
              <a:t>の基本</a:t>
            </a:r>
            <a:endParaRPr kumimoji="1" lang="ja-JP" altLang="en-US" sz="3200" b="1" spc="11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ADF459-C13E-4064-8DEF-6D5FC83EB1EF}"/>
              </a:ext>
            </a:extLst>
          </p:cNvPr>
          <p:cNvSpPr txBox="1"/>
          <p:nvPr/>
        </p:nvSpPr>
        <p:spPr>
          <a:xfrm>
            <a:off x="3363842" y="1078442"/>
            <a:ext cx="5464316" cy="520142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・アクセス解析とは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GA(Google Analytics)</a:t>
            </a:r>
            <a:r>
              <a:rPr kumimoji="1" lang="ja-JP" altLang="en-US" sz="2400" spc="110" dirty="0"/>
              <a:t>とは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>
                <a:highlight>
                  <a:srgbClr val="FFFF00"/>
                </a:highlight>
              </a:rPr>
              <a:t>・</a:t>
            </a:r>
            <a:r>
              <a:rPr kumimoji="1" lang="en-US" altLang="ja-JP" sz="2400" spc="110" dirty="0">
                <a:highlight>
                  <a:srgbClr val="FFFF00"/>
                </a:highlight>
              </a:rPr>
              <a:t>GA</a:t>
            </a:r>
            <a:r>
              <a:rPr kumimoji="1" lang="ja-JP" altLang="en-US" sz="2400" spc="110" dirty="0">
                <a:highlight>
                  <a:srgbClr val="FFFF00"/>
                </a:highlight>
              </a:rPr>
              <a:t>のレポートについて</a:t>
            </a:r>
            <a:endParaRPr kumimoji="1" lang="en-US" altLang="ja-JP" sz="2400" spc="110" dirty="0">
              <a:highlight>
                <a:srgbClr val="FFFF00"/>
              </a:highlight>
            </a:endParaRP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の見方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のポイント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400" spc="110" dirty="0"/>
              <a:t>・</a:t>
            </a:r>
            <a:r>
              <a:rPr kumimoji="1" lang="en-US" altLang="ja-JP" sz="2400" spc="110" dirty="0"/>
              <a:t>GA</a:t>
            </a:r>
            <a:r>
              <a:rPr kumimoji="1" lang="ja-JP" altLang="en-US" sz="2400" spc="110" dirty="0"/>
              <a:t>を用いたアクセス解析：活用例</a:t>
            </a:r>
            <a:endParaRPr kumimoji="1"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z="2400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400" spc="110" dirty="0"/>
              <a:t>・まとめ</a:t>
            </a:r>
            <a:endParaRPr kumimoji="1" lang="en-US" altLang="ja-JP" sz="2400" spc="110" dirty="0"/>
          </a:p>
        </p:txBody>
      </p:sp>
    </p:spTree>
    <p:extLst>
      <p:ext uri="{BB962C8B-B14F-4D97-AF65-F5344CB8AC3E}">
        <p14:creationId xmlns:p14="http://schemas.microsoft.com/office/powerpoint/2010/main" val="160843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2A386F-41C7-4312-9BE3-F6C15C8A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214" y="1135451"/>
            <a:ext cx="2209816" cy="42767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5D7E2F-9F61-4D2A-A1C0-FF8646BBE18F}"/>
              </a:ext>
            </a:extLst>
          </p:cNvPr>
          <p:cNvSpPr txBox="1"/>
          <p:nvPr/>
        </p:nvSpPr>
        <p:spPr>
          <a:xfrm>
            <a:off x="1247595" y="1573255"/>
            <a:ext cx="7003199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en-US" altLang="ja-JP" spc="110" dirty="0"/>
              <a:t>GA</a:t>
            </a:r>
            <a:r>
              <a:rPr lang="ja-JP" altLang="en-US" spc="110" dirty="0"/>
              <a:t>のレポートは大きく以下の</a:t>
            </a:r>
            <a:r>
              <a:rPr lang="en-US" altLang="ja-JP" spc="110" dirty="0"/>
              <a:t>5</a:t>
            </a:r>
            <a:r>
              <a:rPr lang="ja-JP" altLang="en-US" spc="110" dirty="0"/>
              <a:t>つに分けられる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z="2000" b="1" spc="110" dirty="0"/>
              <a:t>・リアルタイム</a:t>
            </a:r>
            <a:r>
              <a:rPr lang="en-US" altLang="ja-JP" spc="110" dirty="0"/>
              <a:t>…</a:t>
            </a:r>
            <a:r>
              <a:rPr lang="ja-JP" altLang="en-US" spc="110" dirty="0"/>
              <a:t>現在どのような状況になっているのかを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　　　　　　　　把握する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・ユーザー</a:t>
            </a:r>
            <a:r>
              <a:rPr kumimoji="1" lang="en-US" altLang="ja-JP" spc="110" dirty="0"/>
              <a:t>…</a:t>
            </a:r>
            <a:r>
              <a:rPr kumimoji="1" lang="ja-JP" altLang="en-US" spc="110" dirty="0"/>
              <a:t>どのような人が閲覧しているのかを把握する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・集客</a:t>
            </a:r>
            <a:r>
              <a:rPr kumimoji="1" lang="en-US" altLang="ja-JP" spc="110" dirty="0"/>
              <a:t>…</a:t>
            </a:r>
            <a:r>
              <a:rPr kumimoji="1" lang="ja-JP" altLang="en-US" spc="110" dirty="0"/>
              <a:t>ユーザーがどこから流入しているのかを把握する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・行動</a:t>
            </a:r>
            <a:r>
              <a:rPr kumimoji="1" lang="en-US" altLang="ja-JP" spc="110" dirty="0"/>
              <a:t>…</a:t>
            </a:r>
            <a:r>
              <a:rPr kumimoji="1" lang="ja-JP" altLang="en-US" spc="110" dirty="0"/>
              <a:t>ページ訪問者がどんな行動をとったかを把握する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z="2000" b="1" spc="110" dirty="0"/>
              <a:t>・コンバージョン</a:t>
            </a:r>
            <a:r>
              <a:rPr kumimoji="1" lang="en-US" altLang="ja-JP" spc="110" dirty="0"/>
              <a:t>…</a:t>
            </a:r>
            <a:r>
              <a:rPr kumimoji="1" lang="ja-JP" altLang="en-US" spc="110" dirty="0"/>
              <a:t>商品販売や問い合わせ獲得といった目的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　　　　　　　を果たせたのかを確認する</a:t>
            </a:r>
            <a:endParaRPr kumimoji="1" lang="ja-JP" altLang="en-US" spc="11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88AF94-080E-45FB-9236-2E4899C2D8B9}"/>
              </a:ext>
            </a:extLst>
          </p:cNvPr>
          <p:cNvSpPr txBox="1"/>
          <p:nvPr/>
        </p:nvSpPr>
        <p:spPr>
          <a:xfrm>
            <a:off x="587205" y="493667"/>
            <a:ext cx="409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のレポートについて</a:t>
            </a:r>
            <a:endParaRPr kumimoji="1" lang="ja-JP" altLang="en-US" sz="2800" b="1" spc="110" dirty="0"/>
          </a:p>
        </p:txBody>
      </p:sp>
    </p:spTree>
    <p:extLst>
      <p:ext uri="{BB962C8B-B14F-4D97-AF65-F5344CB8AC3E}">
        <p14:creationId xmlns:p14="http://schemas.microsoft.com/office/powerpoint/2010/main" val="195807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DF3986-2278-42AF-8A75-5842F57218A6}"/>
              </a:ext>
            </a:extLst>
          </p:cNvPr>
          <p:cNvSpPr txBox="1"/>
          <p:nvPr/>
        </p:nvSpPr>
        <p:spPr>
          <a:xfrm>
            <a:off x="1227359" y="1253776"/>
            <a:ext cx="9492342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en-US" altLang="ja-JP" spc="110" dirty="0"/>
              <a:t>GA</a:t>
            </a:r>
            <a:r>
              <a:rPr kumimoji="1" lang="ja-JP" altLang="en-US" spc="110" dirty="0"/>
              <a:t>のレポート</a:t>
            </a:r>
            <a:r>
              <a:rPr lang="ja-JP" altLang="en-US" spc="110" dirty="0"/>
              <a:t>：</a:t>
            </a:r>
            <a:r>
              <a:rPr kumimoji="1" lang="ja-JP" altLang="en-US" sz="2400" b="1" spc="1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ディメンション</a:t>
            </a:r>
            <a:r>
              <a:rPr kumimoji="1" lang="ja-JP" altLang="en-US" spc="110" dirty="0"/>
              <a:t>ごとに</a:t>
            </a:r>
            <a:r>
              <a:rPr kumimoji="1" lang="ja-JP" altLang="en-US" sz="2400" b="1" spc="11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指標</a:t>
            </a:r>
            <a:r>
              <a:rPr kumimoji="1" lang="ja-JP" altLang="en-US" spc="110" dirty="0"/>
              <a:t>をみる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　　　　　　　ディメンションはレポートの分析軸を示し、指標は数値や時間を示す</a:t>
            </a:r>
            <a:endParaRPr kumimoji="1" lang="en-US" altLang="ja-JP" spc="110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110E685-6A0C-4C11-91E1-4764A361E196}"/>
              </a:ext>
            </a:extLst>
          </p:cNvPr>
          <p:cNvSpPr/>
          <p:nvPr/>
        </p:nvSpPr>
        <p:spPr>
          <a:xfrm>
            <a:off x="2183252" y="2291113"/>
            <a:ext cx="2576945" cy="12136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ディメンション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02251FC-FCEE-4FCD-9E00-C0D5881BA7D9}"/>
              </a:ext>
            </a:extLst>
          </p:cNvPr>
          <p:cNvSpPr/>
          <p:nvPr/>
        </p:nvSpPr>
        <p:spPr>
          <a:xfrm>
            <a:off x="7431803" y="2291113"/>
            <a:ext cx="2576945" cy="12136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指標</a:t>
            </a:r>
            <a:endParaRPr kumimoji="1" lang="ja-JP" alt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8212D4E-FA35-451C-B7D5-D6074AF06890}"/>
              </a:ext>
            </a:extLst>
          </p:cNvPr>
          <p:cNvCxnSpPr>
            <a:stCxn id="3" idx="6"/>
            <a:endCxn id="5" idx="2"/>
          </p:cNvCxnSpPr>
          <p:nvPr/>
        </p:nvCxnSpPr>
        <p:spPr>
          <a:xfrm>
            <a:off x="4760197" y="2897943"/>
            <a:ext cx="26716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706504-5799-44A7-81D0-C60D6067F95E}"/>
              </a:ext>
            </a:extLst>
          </p:cNvPr>
          <p:cNvSpPr txBox="1"/>
          <p:nvPr/>
        </p:nvSpPr>
        <p:spPr>
          <a:xfrm>
            <a:off x="1664819" y="3777797"/>
            <a:ext cx="3613810" cy="279050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＜</a:t>
            </a:r>
            <a:r>
              <a:rPr kumimoji="1" lang="ja-JP" altLang="en-US" spc="110" dirty="0"/>
              <a:t>ディメンション＞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・チャネル、参照元</a:t>
            </a:r>
            <a:r>
              <a:rPr lang="ja-JP" altLang="en-US" spc="110" dirty="0"/>
              <a:t>、</a:t>
            </a:r>
            <a:r>
              <a:rPr kumimoji="1" lang="ja-JP" altLang="en-US" spc="110" dirty="0"/>
              <a:t>メディア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・ページ、</a:t>
            </a:r>
            <a:r>
              <a:rPr kumimoji="1" lang="en-US" altLang="ja-JP" spc="110" dirty="0"/>
              <a:t>URL</a:t>
            </a:r>
            <a:r>
              <a:rPr kumimoji="1" lang="ja-JP" altLang="en-US" spc="110" dirty="0"/>
              <a:t>、</a:t>
            </a:r>
            <a:r>
              <a:rPr kumimoji="1" lang="en-US" altLang="ja-JP" spc="110" dirty="0"/>
              <a:t>LP</a:t>
            </a:r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・端末、</a:t>
            </a:r>
            <a:r>
              <a:rPr kumimoji="1" lang="en-US" altLang="ja-JP" spc="110" dirty="0"/>
              <a:t>OS</a:t>
            </a:r>
            <a:r>
              <a:rPr kumimoji="1" lang="ja-JP" altLang="en-US" spc="110" dirty="0"/>
              <a:t>、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・年齢、性別、商品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935031-7E4E-46BD-A157-B14EF7622E0F}"/>
              </a:ext>
            </a:extLst>
          </p:cNvPr>
          <p:cNvSpPr txBox="1"/>
          <p:nvPr/>
        </p:nvSpPr>
        <p:spPr>
          <a:xfrm>
            <a:off x="6061696" y="3777797"/>
            <a:ext cx="5317161" cy="279050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＜指標＞</a:t>
            </a: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kumimoji="1" lang="ja-JP" altLang="en-US" spc="110" dirty="0"/>
              <a:t>・</a:t>
            </a:r>
            <a:r>
              <a:rPr kumimoji="1" lang="en-US" altLang="ja-JP" spc="110" dirty="0"/>
              <a:t>PV</a:t>
            </a:r>
            <a:r>
              <a:rPr lang="en-US" altLang="ja-JP" spc="110" dirty="0"/>
              <a:t>(</a:t>
            </a:r>
            <a:r>
              <a:rPr lang="en-US" altLang="ja-JP" spc="110" dirty="0" err="1"/>
              <a:t>PageView</a:t>
            </a:r>
            <a:r>
              <a:rPr lang="en-US" altLang="ja-JP" spc="110" dirty="0"/>
              <a:t>)</a:t>
            </a:r>
            <a:r>
              <a:rPr lang="ja-JP" altLang="en-US" spc="110" dirty="0"/>
              <a:t>、セッション、新規ユーザー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・平均滞在時間、平均ページ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・直帰率、離脱率、</a:t>
            </a:r>
            <a:endParaRPr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endParaRPr kumimoji="1" lang="en-US" altLang="ja-JP" spc="110" dirty="0"/>
          </a:p>
          <a:p>
            <a:pPr>
              <a:spcBef>
                <a:spcPts val="110"/>
              </a:spcBef>
              <a:spcAft>
                <a:spcPts val="110"/>
              </a:spcAft>
            </a:pPr>
            <a:r>
              <a:rPr lang="ja-JP" altLang="en-US" spc="110" dirty="0"/>
              <a:t>・</a:t>
            </a:r>
            <a:r>
              <a:rPr lang="en-US" altLang="ja-JP" spc="110" dirty="0"/>
              <a:t>(EC)</a:t>
            </a:r>
            <a:r>
              <a:rPr lang="ja-JP" altLang="en-US" spc="110" dirty="0"/>
              <a:t>トランザクション、収益、</a:t>
            </a:r>
            <a:r>
              <a:rPr lang="en-US" altLang="ja-JP" spc="110" dirty="0"/>
              <a:t>CVR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E37D00-822E-467A-976C-EC196BB19459}"/>
              </a:ext>
            </a:extLst>
          </p:cNvPr>
          <p:cNvSpPr txBox="1"/>
          <p:nvPr/>
        </p:nvSpPr>
        <p:spPr>
          <a:xfrm>
            <a:off x="587205" y="493667"/>
            <a:ext cx="409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spc="110" dirty="0"/>
              <a:t>GA</a:t>
            </a:r>
            <a:r>
              <a:rPr lang="ja-JP" altLang="en-US" sz="2800" b="1" spc="110" dirty="0"/>
              <a:t>のレポートについて</a:t>
            </a:r>
            <a:endParaRPr kumimoji="1" lang="ja-JP" altLang="en-US" sz="2800" b="1" spc="110" dirty="0"/>
          </a:p>
        </p:txBody>
      </p:sp>
    </p:spTree>
    <p:extLst>
      <p:ext uri="{BB962C8B-B14F-4D97-AF65-F5344CB8AC3E}">
        <p14:creationId xmlns:p14="http://schemas.microsoft.com/office/powerpoint/2010/main" val="142052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22080</TotalTime>
  <Words>1071</Words>
  <Application>Microsoft Office PowerPoint</Application>
  <PresentationFormat>ワイド画面</PresentationFormat>
  <Paragraphs>214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 洸瑠</dc:creator>
  <cp:lastModifiedBy>後藤 洸瑠</cp:lastModifiedBy>
  <cp:revision>5</cp:revision>
  <dcterms:created xsi:type="dcterms:W3CDTF">2022-02-22T09:00:51Z</dcterms:created>
  <dcterms:modified xsi:type="dcterms:W3CDTF">2022-05-02T07:28:18Z</dcterms:modified>
</cp:coreProperties>
</file>